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20" Type="http://schemas.openxmlformats.org/officeDocument/2006/relationships/slide" Target="slides/slide15.xml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7.png>
</file>

<file path=ppt/media/image28.png>
</file>

<file path=ppt/media/image29.jpg>
</file>

<file path=ppt/media/image3.jp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954c5ef0e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2954c5ef0eb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a1b3e5c217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a1b3e5c217_1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a1c702ef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2a1c702efe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a27a2f811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2a27a2f8113_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a1b3ca313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2a1b3ca3134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9bfe80193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9bfe80193a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a21cbfbc39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2a21cbfbc39_2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9d6260dda1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g29d6260dda1_1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b782880c2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1eb782880c2_5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a21cbfbc39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2a21cbfbc39_2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eb782880c2_1_10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1eb782880c2_1_10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9bfe80193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g29bfe80193a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eb782880c2_1_1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1eb782880c2_1_11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a1b3e5c217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2a1b3e5c217_1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a1b3e5c217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2a1b3e5c217_1_1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a1b3e5c217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g2a1b3e5c217_1_1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a27a2f8113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g2a27a2f8113_1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9d6260dda1_1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g29d6260dda1_17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a1b3e5c217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g2a1b3e5c217_1_1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a1b3e5c217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2a1b3e5c217_1_1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ea7fe20719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ea7fe20719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eb782880c2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eb782880c2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180af9bf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180af9bf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eb782880c2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eb782880c2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eb782880c2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eb782880c2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eb782880c2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eb782880c2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9d6260dda1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9d6260dda1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a1b3e5c217_1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2a1b3e5c217_1_2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a0b52b168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2a0b52b168a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a1b3e5c217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2a1b3e5c217_1_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a2706d427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2a2706d4275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0b52b168a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2a0b52b168a_1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b31a01df6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2b31a01df61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 1">
  <p:cSld name="Diapositive de titr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-25" y="651299"/>
            <a:ext cx="4356000" cy="3474905"/>
            <a:chOff x="-25" y="868398"/>
            <a:chExt cx="4356000" cy="4633207"/>
          </a:xfrm>
        </p:grpSpPr>
        <p:sp>
          <p:nvSpPr>
            <p:cNvPr id="52" name="Google Shape;52;p13"/>
            <p:cNvSpPr/>
            <p:nvPr/>
          </p:nvSpPr>
          <p:spPr>
            <a:xfrm rot="5400000">
              <a:off x="-67225" y="1078405"/>
              <a:ext cx="4490400" cy="4356000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FFFFFF">
                    <a:alpha val="20000"/>
                  </a:srgbClr>
                </a:gs>
                <a:gs pos="1000">
                  <a:srgbClr val="FFFFFF">
                    <a:alpha val="20000"/>
                  </a:srgbClr>
                </a:gs>
                <a:gs pos="91000">
                  <a:srgbClr val="004D6F">
                    <a:alpha val="72941"/>
                  </a:srgbClr>
                </a:gs>
                <a:gs pos="100000">
                  <a:srgbClr val="004D6F">
                    <a:alpha val="7294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fr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3"/>
            <p:cNvSpPr/>
            <p:nvPr/>
          </p:nvSpPr>
          <p:spPr>
            <a:xfrm rot="5400000">
              <a:off x="-47751" y="916248"/>
              <a:ext cx="4248600" cy="4152900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FFFFFF">
                    <a:alpha val="76862"/>
                  </a:srgbClr>
                </a:gs>
                <a:gs pos="1000">
                  <a:srgbClr val="FFFFFF">
                    <a:alpha val="76862"/>
                  </a:srgbClr>
                </a:gs>
                <a:gs pos="91000">
                  <a:srgbClr val="004D6F">
                    <a:alpha val="82745"/>
                  </a:srgbClr>
                </a:gs>
                <a:gs pos="100000">
                  <a:srgbClr val="004D6F">
                    <a:alpha val="82745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" name="Google Shape;54;p13"/>
          <p:cNvSpPr/>
          <p:nvPr/>
        </p:nvSpPr>
        <p:spPr>
          <a:xfrm rot="-5400000">
            <a:off x="4890874" y="-1329842"/>
            <a:ext cx="2939687" cy="5593663"/>
          </a:xfrm>
          <a:custGeom>
            <a:rect b="b" l="l" r="r" t="t"/>
            <a:pathLst>
              <a:path extrusionOk="0" h="5593663" w="3919583">
                <a:moveTo>
                  <a:pt x="0" y="5571143"/>
                </a:moveTo>
                <a:lnTo>
                  <a:pt x="2886084" y="0"/>
                </a:lnTo>
                <a:cubicBezTo>
                  <a:pt x="3296866" y="781336"/>
                  <a:pt x="3503232" y="1243485"/>
                  <a:pt x="3914014" y="2024821"/>
                </a:cubicBezTo>
                <a:cubicBezTo>
                  <a:pt x="3912240" y="2295005"/>
                  <a:pt x="3918271" y="3614728"/>
                  <a:pt x="3919583" y="4687730"/>
                </a:cubicBezTo>
                <a:cubicBezTo>
                  <a:pt x="3917192" y="5350405"/>
                  <a:pt x="3918181" y="5087563"/>
                  <a:pt x="3915790" y="5593663"/>
                </a:cubicBezTo>
                <a:lnTo>
                  <a:pt x="0" y="5571143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">
                <a:schemeClr val="lt1"/>
              </a:gs>
              <a:gs pos="91000">
                <a:srgbClr val="004D6F">
                  <a:alpha val="89803"/>
                </a:srgbClr>
              </a:gs>
              <a:gs pos="100000">
                <a:srgbClr val="004D6F">
                  <a:alpha val="89803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/>
          <p:nvPr/>
        </p:nvSpPr>
        <p:spPr>
          <a:xfrm rot="-5400000">
            <a:off x="7060618" y="-706180"/>
            <a:ext cx="1408319" cy="2808122"/>
          </a:xfrm>
          <a:custGeom>
            <a:rect b="b" l="l" r="r" t="t"/>
            <a:pathLst>
              <a:path extrusionOk="0" h="4404897" w="2933997">
                <a:moveTo>
                  <a:pt x="0" y="4404897"/>
                </a:moveTo>
                <a:lnTo>
                  <a:pt x="2270420" y="0"/>
                </a:lnTo>
                <a:cubicBezTo>
                  <a:pt x="2493183" y="426477"/>
                  <a:pt x="2711234" y="857671"/>
                  <a:pt x="2933997" y="1284148"/>
                </a:cubicBezTo>
                <a:cubicBezTo>
                  <a:pt x="2933856" y="2033739"/>
                  <a:pt x="2933714" y="2783330"/>
                  <a:pt x="2933573" y="3532921"/>
                </a:cubicBezTo>
                <a:lnTo>
                  <a:pt x="2933996" y="4404420"/>
                </a:lnTo>
                <a:lnTo>
                  <a:pt x="0" y="4404897"/>
                </a:lnTo>
                <a:close/>
              </a:path>
            </a:pathLst>
          </a:custGeom>
          <a:gradFill>
            <a:gsLst>
              <a:gs pos="0">
                <a:srgbClr val="FFFFFF">
                  <a:alpha val="36862"/>
                </a:srgbClr>
              </a:gs>
              <a:gs pos="1000">
                <a:srgbClr val="FFFFFF">
                  <a:alpha val="36862"/>
                </a:srgbClr>
              </a:gs>
              <a:gs pos="91000">
                <a:srgbClr val="004D6F">
                  <a:alpha val="85882"/>
                </a:srgbClr>
              </a:gs>
              <a:gs pos="100000">
                <a:srgbClr val="004D6F">
                  <a:alpha val="85882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3"/>
          <p:cNvSpPr/>
          <p:nvPr/>
        </p:nvSpPr>
        <p:spPr>
          <a:xfrm rot="-5400000">
            <a:off x="7553287" y="43397"/>
            <a:ext cx="1404300" cy="1816200"/>
          </a:xfrm>
          <a:prstGeom prst="triangle">
            <a:avLst>
              <a:gd fmla="val 50000" name="adj"/>
            </a:avLst>
          </a:prstGeom>
          <a:gradFill>
            <a:gsLst>
              <a:gs pos="0">
                <a:srgbClr val="FFFFFF">
                  <a:alpha val="34901"/>
                </a:srgbClr>
              </a:gs>
              <a:gs pos="5000">
                <a:srgbClr val="FFFFFF">
                  <a:alpha val="34901"/>
                </a:srgbClr>
              </a:gs>
              <a:gs pos="81000">
                <a:srgbClr val="004D6F">
                  <a:alpha val="78823"/>
                </a:srgbClr>
              </a:gs>
              <a:gs pos="100000">
                <a:srgbClr val="004D6F">
                  <a:alpha val="78823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3874" y="277484"/>
            <a:ext cx="2113334" cy="4580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:\serv_com\01_CHARTE-INSA-Rennes\2014\08_Modèles-PPT\Triangle-bas.eps" id="58" name="Google Shape;58;p13"/>
          <p:cNvPicPr preferRelativeResize="0"/>
          <p:nvPr/>
        </p:nvPicPr>
        <p:blipFill rotWithShape="1">
          <a:blip r:embed="rId3">
            <a:alphaModFix/>
          </a:blip>
          <a:srcRect b="42647" l="0" r="0" t="0"/>
          <a:stretch/>
        </p:blipFill>
        <p:spPr>
          <a:xfrm>
            <a:off x="3419871" y="4765286"/>
            <a:ext cx="1566172" cy="378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>
  <p:cSld name="Titre et contenu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77633" y="1000162"/>
            <a:ext cx="8424900" cy="3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4D6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4D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Clr>
                <a:srgbClr val="587F8E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87F8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2736304" y="4822397"/>
            <a:ext cx="5652000" cy="1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B2B2B2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B2B2B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  <p:sp>
        <p:nvSpPr>
          <p:cNvPr id="62" name="Google Shape;62;p14"/>
          <p:cNvSpPr txBox="1"/>
          <p:nvPr>
            <p:ph idx="2" type="body"/>
          </p:nvPr>
        </p:nvSpPr>
        <p:spPr>
          <a:xfrm>
            <a:off x="1835696" y="91445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2641" y="166462"/>
            <a:ext cx="1024431" cy="22204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 rot="-5400000">
            <a:off x="7171058" y="-963699"/>
            <a:ext cx="1007066" cy="2931482"/>
          </a:xfrm>
          <a:custGeom>
            <a:rect b="b" l="l" r="r" t="t"/>
            <a:pathLst>
              <a:path extrusionOk="0" h="4187832" w="2165734">
                <a:moveTo>
                  <a:pt x="0" y="4174397"/>
                </a:moveTo>
                <a:lnTo>
                  <a:pt x="2164660" y="0"/>
                </a:lnTo>
                <a:cubicBezTo>
                  <a:pt x="2167064" y="1400325"/>
                  <a:pt x="2164923" y="2810636"/>
                  <a:pt x="2163203" y="4187832"/>
                </a:cubicBezTo>
                <a:lnTo>
                  <a:pt x="0" y="4174397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">
                <a:srgbClr val="FFFFFF">
                  <a:alpha val="0"/>
                </a:srgbClr>
              </a:gs>
              <a:gs pos="91000">
                <a:srgbClr val="004D6F">
                  <a:alpha val="52941"/>
                </a:srgbClr>
              </a:gs>
              <a:gs pos="100000">
                <a:srgbClr val="004D6F">
                  <a:alpha val="5294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4"/>
          <p:cNvSpPr/>
          <p:nvPr/>
        </p:nvSpPr>
        <p:spPr>
          <a:xfrm rot="-5400000">
            <a:off x="8482831" y="-249944"/>
            <a:ext cx="403425" cy="914016"/>
          </a:xfrm>
          <a:custGeom>
            <a:rect b="b" l="l" r="r" t="t"/>
            <a:pathLst>
              <a:path extrusionOk="0" h="4404897" w="2933997">
                <a:moveTo>
                  <a:pt x="0" y="4404897"/>
                </a:moveTo>
                <a:lnTo>
                  <a:pt x="2270420" y="0"/>
                </a:lnTo>
                <a:cubicBezTo>
                  <a:pt x="2493183" y="426477"/>
                  <a:pt x="2711234" y="857671"/>
                  <a:pt x="2933997" y="1284148"/>
                </a:cubicBezTo>
                <a:cubicBezTo>
                  <a:pt x="2933856" y="2033739"/>
                  <a:pt x="2933714" y="2783330"/>
                  <a:pt x="2933573" y="3532921"/>
                </a:cubicBezTo>
                <a:lnTo>
                  <a:pt x="2933996" y="4404420"/>
                </a:lnTo>
                <a:lnTo>
                  <a:pt x="0" y="4404897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">
                <a:srgbClr val="FFFFFF">
                  <a:alpha val="0"/>
                </a:srgbClr>
              </a:gs>
              <a:gs pos="91000">
                <a:srgbClr val="004D6F">
                  <a:alpha val="62745"/>
                </a:srgbClr>
              </a:gs>
              <a:gs pos="100000">
                <a:srgbClr val="004D6F">
                  <a:alpha val="62745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/>
          <p:nvPr/>
        </p:nvSpPr>
        <p:spPr>
          <a:xfrm rot="-5400000">
            <a:off x="8568732" y="-78258"/>
            <a:ext cx="467700" cy="684300"/>
          </a:xfrm>
          <a:prstGeom prst="triangle">
            <a:avLst>
              <a:gd fmla="val 50000" name="adj"/>
            </a:avLst>
          </a:prstGeom>
          <a:gradFill>
            <a:gsLst>
              <a:gs pos="0">
                <a:srgbClr val="FFFFFF">
                  <a:alpha val="0"/>
                </a:srgbClr>
              </a:gs>
              <a:gs pos="27000">
                <a:srgbClr val="FFFFFF">
                  <a:alpha val="0"/>
                </a:srgbClr>
              </a:gs>
              <a:gs pos="81000">
                <a:srgbClr val="004D6F">
                  <a:alpha val="47843"/>
                </a:srgbClr>
              </a:gs>
              <a:gs pos="100000">
                <a:srgbClr val="004D6F">
                  <a:alpha val="47843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:\serv_com\01_CHARTE-INSA-Rennes\2014\08_Modèles-PPT\Triangle-bas.eps" id="67" name="Google Shape;67;p14"/>
          <p:cNvPicPr preferRelativeResize="0"/>
          <p:nvPr/>
        </p:nvPicPr>
        <p:blipFill rotWithShape="1">
          <a:blip r:embed="rId3">
            <a:alphaModFix/>
          </a:blip>
          <a:srcRect b="42647" l="0" r="0" t="0"/>
          <a:stretch/>
        </p:blipFill>
        <p:spPr>
          <a:xfrm>
            <a:off x="1619671" y="4960913"/>
            <a:ext cx="756084" cy="182587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107504" y="4847041"/>
            <a:ext cx="24483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fr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Page </a:t>
            </a:r>
            <a:fld id="{00000000-1234-1234-1234-123412341234}" type="slidenum">
              <a:rPr b="0" i="1" lang="fr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i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Relationship Id="rId6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Relationship Id="rId5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drive.google.com/file/d/1MKXGXYR1N1UGXpxMEty7d87J06h8O5PM/view?usp=share_link" TargetMode="External"/><Relationship Id="rId4" Type="http://schemas.openxmlformats.org/officeDocument/2006/relationships/hyperlink" Target="https://drive.google.com/file/d/1SU1Qd5ggXF-aJnxv0PYLp2LjRuocEo0Z/view?usp=share_link" TargetMode="External"/><Relationship Id="rId5" Type="http://schemas.openxmlformats.org/officeDocument/2006/relationships/hyperlink" Target="https://drive.google.com/file/d/1rnTyEod8MMaEZUc8faUPkqfDSsfgRDvL/view?usp=share_lin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drive.google.com/file/d/1V3iBpFQsGqw70xX5_shy5tVATlHuQR7p/view?usp=share_link" TargetMode="External"/><Relationship Id="rId4" Type="http://schemas.openxmlformats.org/officeDocument/2006/relationships/hyperlink" Target="https://drive.google.com/file/d/1Tj4BdfDJEzBMkI4pki3EfTR2Fn32BSBQ/view?usp=share_link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drive.google.com/file/d/1VWtnhrUUv4bWb3g2I1dd3qVjA-9eP9Hr/view?usp=share_link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jpg"/><Relationship Id="rId4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idx="4294967295" type="ctrTitle"/>
          </p:nvPr>
        </p:nvSpPr>
        <p:spPr>
          <a:xfrm>
            <a:off x="3759475" y="2642050"/>
            <a:ext cx="8520600" cy="8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600"/>
              <a:t>X-Car review n°2  </a:t>
            </a:r>
            <a:endParaRPr sz="4600"/>
          </a:p>
        </p:txBody>
      </p:sp>
      <p:sp>
        <p:nvSpPr>
          <p:cNvPr id="74" name="Google Shape;74;p15"/>
          <p:cNvSpPr txBox="1"/>
          <p:nvPr>
            <p:ph idx="4294967295" type="subTitle"/>
          </p:nvPr>
        </p:nvSpPr>
        <p:spPr>
          <a:xfrm>
            <a:off x="3886450" y="3680100"/>
            <a:ext cx="393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200">
                <a:solidFill>
                  <a:schemeClr val="dk1"/>
                </a:solidFill>
              </a:rPr>
              <a:t>Team Chidi </a:t>
            </a:r>
            <a:endParaRPr sz="8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8200">
                <a:solidFill>
                  <a:schemeClr val="dk1"/>
                </a:solidFill>
              </a:rPr>
              <a:t>December 5 / 2023</a:t>
            </a:r>
            <a:endParaRPr sz="8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42575" y="4038900"/>
            <a:ext cx="113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775">
                <a:solidFill>
                  <a:schemeClr val="dk1"/>
                </a:solidFill>
              </a:rPr>
              <a:t>Authors : </a:t>
            </a:r>
            <a:endParaRPr b="1" sz="775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600">
                <a:solidFill>
                  <a:schemeClr val="dk1"/>
                </a:solidFill>
              </a:rPr>
              <a:t>Ana Carolina Coelho Robl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600">
                <a:solidFill>
                  <a:schemeClr val="dk1"/>
                </a:solidFill>
              </a:rPr>
              <a:t>Arthur Nicola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600">
                <a:solidFill>
                  <a:schemeClr val="dk1"/>
                </a:solidFill>
              </a:rPr>
              <a:t>Baptiste Turpin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600">
                <a:solidFill>
                  <a:schemeClr val="dk1"/>
                </a:solidFill>
              </a:rPr>
              <a:t>Loïc Thomas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600">
                <a:solidFill>
                  <a:schemeClr val="dk1"/>
                </a:solidFill>
              </a:rPr>
              <a:t>Nicolas Siard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600">
                <a:solidFill>
                  <a:schemeClr val="dk1"/>
                </a:solidFill>
              </a:rPr>
              <a:t>Pierre Bonnecaze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600">
                <a:solidFill>
                  <a:schemeClr val="dk1"/>
                </a:solidFill>
              </a:rPr>
              <a:t>Louis Vialan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600">
                <a:solidFill>
                  <a:schemeClr val="dk1"/>
                </a:solidFill>
              </a:rPr>
              <a:t>Well-John Lu</a:t>
            </a:r>
            <a:endParaRPr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idx="2" type="body"/>
          </p:nvPr>
        </p:nvSpPr>
        <p:spPr>
          <a:xfrm>
            <a:off x="1422675" y="173175"/>
            <a:ext cx="54885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2: Obstacle detection with the Lidar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pic>
        <p:nvPicPr>
          <p:cNvPr id="193" name="Google Shape;1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9050" y="173185"/>
            <a:ext cx="393676" cy="39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550" y="2558700"/>
            <a:ext cx="1789251" cy="178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84788" y="2658938"/>
            <a:ext cx="1235974" cy="1235974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/>
          <p:nvPr/>
        </p:nvSpPr>
        <p:spPr>
          <a:xfrm rot="10800000">
            <a:off x="1386025" y="2885725"/>
            <a:ext cx="1484700" cy="782400"/>
          </a:xfrm>
          <a:prstGeom prst="rtTriangle">
            <a:avLst/>
          </a:prstGeom>
          <a:solidFill>
            <a:srgbClr val="FD3C3C">
              <a:alpha val="497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4"/>
          <p:cNvSpPr/>
          <p:nvPr/>
        </p:nvSpPr>
        <p:spPr>
          <a:xfrm rot="-5400000">
            <a:off x="1168275" y="2695963"/>
            <a:ext cx="234000" cy="343800"/>
          </a:xfrm>
          <a:prstGeom prst="flowChartDelay">
            <a:avLst/>
          </a:prstGeom>
          <a:solidFill>
            <a:srgbClr val="59595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4"/>
          <p:cNvSpPr/>
          <p:nvPr/>
        </p:nvSpPr>
        <p:spPr>
          <a:xfrm>
            <a:off x="1113375" y="2984875"/>
            <a:ext cx="343800" cy="42600"/>
          </a:xfrm>
          <a:prstGeom prst="roundRect">
            <a:avLst>
              <a:gd fmla="val 16667" name="adj"/>
            </a:avLst>
          </a:prstGeom>
          <a:solidFill>
            <a:srgbClr val="B2B2B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4"/>
          <p:cNvSpPr/>
          <p:nvPr/>
        </p:nvSpPr>
        <p:spPr>
          <a:xfrm rot="5400000">
            <a:off x="1405636" y="2881778"/>
            <a:ext cx="86100" cy="55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>
            <a:off x="968725" y="2639375"/>
            <a:ext cx="274200" cy="269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/>
          <p:nvPr/>
        </p:nvSpPr>
        <p:spPr>
          <a:xfrm>
            <a:off x="2210100" y="3894900"/>
            <a:ext cx="564000" cy="126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4"/>
          <p:cNvSpPr txBox="1"/>
          <p:nvPr/>
        </p:nvSpPr>
        <p:spPr>
          <a:xfrm>
            <a:off x="1919900" y="4078525"/>
            <a:ext cx="8856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4"/>
                </a:solidFill>
              </a:rPr>
              <a:t>2</a:t>
            </a:r>
            <a:r>
              <a:rPr b="1" lang="fr" sz="1800">
                <a:solidFill>
                  <a:schemeClr val="accent4"/>
                </a:solidFill>
              </a:rPr>
              <a:t>0 cm</a:t>
            </a:r>
            <a:endParaRPr b="1" sz="1800">
              <a:solidFill>
                <a:schemeClr val="accent4"/>
              </a:solidFill>
            </a:endParaRPr>
          </a:p>
        </p:txBody>
      </p:sp>
      <p:sp>
        <p:nvSpPr>
          <p:cNvPr id="203" name="Google Shape;203;p24"/>
          <p:cNvSpPr txBox="1"/>
          <p:nvPr/>
        </p:nvSpPr>
        <p:spPr>
          <a:xfrm>
            <a:off x="390850" y="883950"/>
            <a:ext cx="708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fr" sz="1300">
                <a:solidFill>
                  <a:schemeClr val="dk1"/>
                </a:solidFill>
              </a:rPr>
              <a:t>X-Car stops at least 20cm from an obstacle </a:t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204" name="Google Shape;20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4653" y="2125199"/>
            <a:ext cx="234062" cy="23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4"/>
          <p:cNvSpPr txBox="1"/>
          <p:nvPr/>
        </p:nvSpPr>
        <p:spPr>
          <a:xfrm>
            <a:off x="968725" y="2049750"/>
            <a:ext cx="1719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36B6B"/>
                </a:solidFill>
              </a:rPr>
              <a:t>Xcar Stopped</a:t>
            </a:r>
            <a:endParaRPr b="1" sz="1800">
              <a:solidFill>
                <a:srgbClr val="F36B6B"/>
              </a:solidFill>
            </a:endParaRPr>
          </a:p>
        </p:txBody>
      </p:sp>
      <p:sp>
        <p:nvSpPr>
          <p:cNvPr id="206" name="Google Shape;206;p24"/>
          <p:cNvSpPr/>
          <p:nvPr/>
        </p:nvSpPr>
        <p:spPr>
          <a:xfrm>
            <a:off x="390925" y="2791525"/>
            <a:ext cx="434700" cy="970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4"/>
          <p:cNvSpPr/>
          <p:nvPr/>
        </p:nvSpPr>
        <p:spPr>
          <a:xfrm>
            <a:off x="569425" y="2735225"/>
            <a:ext cx="77700" cy="77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/>
          <p:cNvSpPr/>
          <p:nvPr/>
        </p:nvSpPr>
        <p:spPr>
          <a:xfrm>
            <a:off x="2191575" y="3622163"/>
            <a:ext cx="77706" cy="77706"/>
          </a:xfrm>
          <a:prstGeom prst="flowChartTerminator">
            <a:avLst/>
          </a:prstGeom>
          <a:solidFill>
            <a:schemeClr val="dk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/>
          <p:cNvSpPr/>
          <p:nvPr/>
        </p:nvSpPr>
        <p:spPr>
          <a:xfrm>
            <a:off x="2252175" y="3639723"/>
            <a:ext cx="39204" cy="42606"/>
          </a:xfrm>
          <a:prstGeom prst="flowChartTerminator">
            <a:avLst/>
          </a:prstGeom>
          <a:solidFill>
            <a:srgbClr val="858585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/>
          <p:cNvSpPr/>
          <p:nvPr/>
        </p:nvSpPr>
        <p:spPr>
          <a:xfrm>
            <a:off x="465350" y="3639713"/>
            <a:ext cx="77706" cy="77706"/>
          </a:xfrm>
          <a:prstGeom prst="flowChartTerminator">
            <a:avLst/>
          </a:prstGeom>
          <a:solidFill>
            <a:schemeClr val="dk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4"/>
          <p:cNvSpPr/>
          <p:nvPr/>
        </p:nvSpPr>
        <p:spPr>
          <a:xfrm>
            <a:off x="446775" y="3657273"/>
            <a:ext cx="39204" cy="42606"/>
          </a:xfrm>
          <a:prstGeom prst="flowChartTerminator">
            <a:avLst/>
          </a:prstGeom>
          <a:solidFill>
            <a:srgbClr val="858585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/>
          <p:nvPr>
            <p:ph idx="2" type="body"/>
          </p:nvPr>
        </p:nvSpPr>
        <p:spPr>
          <a:xfrm>
            <a:off x="1584024" y="173175"/>
            <a:ext cx="39354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3: Tracking a person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pic>
        <p:nvPicPr>
          <p:cNvPr id="217" name="Google Shape;2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100" y="-23662"/>
            <a:ext cx="710775" cy="7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5"/>
          <p:cNvSpPr txBox="1"/>
          <p:nvPr/>
        </p:nvSpPr>
        <p:spPr>
          <a:xfrm>
            <a:off x="390850" y="883950"/>
            <a:ext cx="70875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fr" sz="1300">
                <a:solidFill>
                  <a:schemeClr val="dk1"/>
                </a:solidFill>
              </a:rPr>
              <a:t>Following a person at a fixed distance in a straight line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grpSp>
        <p:nvGrpSpPr>
          <p:cNvPr id="219" name="Google Shape;219;p25"/>
          <p:cNvGrpSpPr/>
          <p:nvPr/>
        </p:nvGrpSpPr>
        <p:grpSpPr>
          <a:xfrm>
            <a:off x="813950" y="2571750"/>
            <a:ext cx="2320925" cy="2278075"/>
            <a:chOff x="929075" y="1961612"/>
            <a:chExt cx="2320925" cy="2278075"/>
          </a:xfrm>
        </p:grpSpPr>
        <p:pic>
          <p:nvPicPr>
            <p:cNvPr id="220" name="Google Shape;220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7700" y="1961612"/>
              <a:ext cx="2262300" cy="227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1" name="Google Shape;221;p25"/>
            <p:cNvSpPr/>
            <p:nvPr/>
          </p:nvSpPr>
          <p:spPr>
            <a:xfrm rot="-5400000">
              <a:off x="1768308" y="2138573"/>
              <a:ext cx="297900" cy="434700"/>
            </a:xfrm>
            <a:prstGeom prst="flowChartDelay">
              <a:avLst/>
            </a:prstGeom>
            <a:solidFill>
              <a:srgbClr val="59595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5"/>
            <p:cNvSpPr/>
            <p:nvPr/>
          </p:nvSpPr>
          <p:spPr>
            <a:xfrm>
              <a:off x="929075" y="2425200"/>
              <a:ext cx="434700" cy="9708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25"/>
          <p:cNvSpPr/>
          <p:nvPr/>
        </p:nvSpPr>
        <p:spPr>
          <a:xfrm>
            <a:off x="3738928" y="3832825"/>
            <a:ext cx="2749500" cy="384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5"/>
          <p:cNvSpPr txBox="1"/>
          <p:nvPr/>
        </p:nvSpPr>
        <p:spPr>
          <a:xfrm>
            <a:off x="4395625" y="3417050"/>
            <a:ext cx="1436100" cy="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2"/>
                </a:solidFill>
              </a:rPr>
              <a:t>1.50m</a:t>
            </a:r>
            <a:endParaRPr b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idx="2" type="body"/>
          </p:nvPr>
        </p:nvSpPr>
        <p:spPr>
          <a:xfrm>
            <a:off x="1584024" y="173175"/>
            <a:ext cx="39354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3: Tracking a person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100" y="-23662"/>
            <a:ext cx="710775" cy="7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6"/>
          <p:cNvSpPr txBox="1"/>
          <p:nvPr/>
        </p:nvSpPr>
        <p:spPr>
          <a:xfrm>
            <a:off x="390850" y="883950"/>
            <a:ext cx="7087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fr" sz="1300">
                <a:solidFill>
                  <a:schemeClr val="dk1"/>
                </a:solidFill>
              </a:rPr>
              <a:t>Following a person at a fixed distance in a straight line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-3111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lang="fr" sz="1300">
                <a:solidFill>
                  <a:schemeClr val="dk1"/>
                </a:solidFill>
              </a:rPr>
              <a:t>Ultrasonic sensors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lang="fr" sz="1300">
                <a:solidFill>
                  <a:schemeClr val="dk1"/>
                </a:solidFill>
              </a:rPr>
              <a:t>Proportional controller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lang="fr" sz="1300">
                <a:solidFill>
                  <a:schemeClr val="dk1"/>
                </a:solidFill>
              </a:rPr>
              <a:t>Does not initialize the target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lang="fr" sz="1300">
                <a:solidFill>
                  <a:schemeClr val="dk1"/>
                </a:solidFill>
              </a:rPr>
              <a:t>Does not incorporate obstacles detection yet !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32" name="Google Shape;23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8350" y="2645150"/>
            <a:ext cx="1841700" cy="1841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p26"/>
          <p:cNvGrpSpPr/>
          <p:nvPr/>
        </p:nvGrpSpPr>
        <p:grpSpPr>
          <a:xfrm>
            <a:off x="813950" y="2571750"/>
            <a:ext cx="2320925" cy="2278075"/>
            <a:chOff x="929075" y="1961612"/>
            <a:chExt cx="2320925" cy="2278075"/>
          </a:xfrm>
        </p:grpSpPr>
        <p:pic>
          <p:nvPicPr>
            <p:cNvPr id="234" name="Google Shape;23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87700" y="1961612"/>
              <a:ext cx="2262300" cy="227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5" name="Google Shape;235;p26"/>
            <p:cNvSpPr/>
            <p:nvPr/>
          </p:nvSpPr>
          <p:spPr>
            <a:xfrm rot="-5400000">
              <a:off x="1768308" y="2138573"/>
              <a:ext cx="297900" cy="434700"/>
            </a:xfrm>
            <a:prstGeom prst="flowChartDelay">
              <a:avLst/>
            </a:prstGeom>
            <a:solidFill>
              <a:srgbClr val="59595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>
              <a:off x="929075" y="2425200"/>
              <a:ext cx="434700" cy="9708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" name="Google Shape;237;p26"/>
          <p:cNvSpPr/>
          <p:nvPr/>
        </p:nvSpPr>
        <p:spPr>
          <a:xfrm>
            <a:off x="3738928" y="3832825"/>
            <a:ext cx="2749500" cy="384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6"/>
          <p:cNvSpPr txBox="1"/>
          <p:nvPr/>
        </p:nvSpPr>
        <p:spPr>
          <a:xfrm>
            <a:off x="4395625" y="3417050"/>
            <a:ext cx="1436100" cy="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2"/>
                </a:solidFill>
              </a:rPr>
              <a:t>1.50m</a:t>
            </a:r>
            <a:endParaRPr b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/>
          <p:nvPr>
            <p:ph idx="2" type="body"/>
          </p:nvPr>
        </p:nvSpPr>
        <p:spPr>
          <a:xfrm>
            <a:off x="1584024" y="173175"/>
            <a:ext cx="39354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3: Tracking a person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pic>
        <p:nvPicPr>
          <p:cNvPr id="244" name="Google Shape;2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100" y="-23662"/>
            <a:ext cx="710775" cy="7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7"/>
          <p:cNvSpPr txBox="1"/>
          <p:nvPr/>
        </p:nvSpPr>
        <p:spPr>
          <a:xfrm>
            <a:off x="390850" y="960150"/>
            <a:ext cx="708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  <p:grpSp>
        <p:nvGrpSpPr>
          <p:cNvPr id="246" name="Google Shape;246;p27"/>
          <p:cNvGrpSpPr/>
          <p:nvPr/>
        </p:nvGrpSpPr>
        <p:grpSpPr>
          <a:xfrm>
            <a:off x="2649761" y="3751241"/>
            <a:ext cx="3844485" cy="1147922"/>
            <a:chOff x="812175" y="1750025"/>
            <a:chExt cx="7516100" cy="2278075"/>
          </a:xfrm>
        </p:grpSpPr>
        <p:pic>
          <p:nvPicPr>
            <p:cNvPr id="247" name="Google Shape;247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486575" y="1823425"/>
              <a:ext cx="1841700" cy="18417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48" name="Google Shape;248;p27"/>
            <p:cNvGrpSpPr/>
            <p:nvPr/>
          </p:nvGrpSpPr>
          <p:grpSpPr>
            <a:xfrm>
              <a:off x="812175" y="1750025"/>
              <a:ext cx="2320925" cy="2278075"/>
              <a:chOff x="929075" y="1961612"/>
              <a:chExt cx="2320925" cy="2278075"/>
            </a:xfrm>
          </p:grpSpPr>
          <p:pic>
            <p:nvPicPr>
              <p:cNvPr id="249" name="Google Shape;249;p2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987700" y="1961612"/>
                <a:ext cx="2262300" cy="227807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50" name="Google Shape;250;p27"/>
              <p:cNvSpPr/>
              <p:nvPr/>
            </p:nvSpPr>
            <p:spPr>
              <a:xfrm rot="-5400000">
                <a:off x="1768308" y="2138573"/>
                <a:ext cx="297900" cy="434700"/>
              </a:xfrm>
              <a:prstGeom prst="flowChartDelay">
                <a:avLst/>
              </a:prstGeom>
              <a:solidFill>
                <a:srgbClr val="595959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27"/>
              <p:cNvSpPr/>
              <p:nvPr/>
            </p:nvSpPr>
            <p:spPr>
              <a:xfrm>
                <a:off x="929075" y="2425200"/>
                <a:ext cx="434700" cy="970800"/>
              </a:xfrm>
              <a:prstGeom prst="arc">
                <a:avLst>
                  <a:gd fmla="val 16200000" name="adj1"/>
                  <a:gd fmla="val 0" name="adj2"/>
                </a:avLst>
              </a:prstGeom>
              <a:noFill/>
              <a:ln cap="flat" cmpd="sng" w="381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2" name="Google Shape;252;p27"/>
            <p:cNvSpPr/>
            <p:nvPr/>
          </p:nvSpPr>
          <p:spPr>
            <a:xfrm>
              <a:off x="3737153" y="3011100"/>
              <a:ext cx="2749500" cy="384900"/>
            </a:xfrm>
            <a:prstGeom prst="leftRight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7"/>
            <p:cNvSpPr txBox="1"/>
            <p:nvPr/>
          </p:nvSpPr>
          <p:spPr>
            <a:xfrm>
              <a:off x="4393850" y="2513935"/>
              <a:ext cx="1436100" cy="29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500">
                  <a:solidFill>
                    <a:schemeClr val="dk2"/>
                  </a:solidFill>
                </a:rPr>
                <a:t>1.50m</a:t>
              </a:r>
              <a:endParaRPr b="1" sz="1500">
                <a:solidFill>
                  <a:schemeClr val="dk2"/>
                </a:solidFill>
              </a:endParaRPr>
            </a:p>
          </p:txBody>
        </p:sp>
      </p:grpSp>
      <p:sp>
        <p:nvSpPr>
          <p:cNvPr id="254" name="Google Shape;254;p27"/>
          <p:cNvSpPr/>
          <p:nvPr/>
        </p:nvSpPr>
        <p:spPr>
          <a:xfrm>
            <a:off x="390850" y="947550"/>
            <a:ext cx="2290800" cy="321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7"/>
          <p:cNvSpPr txBox="1"/>
          <p:nvPr/>
        </p:nvSpPr>
        <p:spPr>
          <a:xfrm>
            <a:off x="423550" y="949650"/>
            <a:ext cx="2290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Test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56" name="Google Shape;256;p27"/>
          <p:cNvSpPr txBox="1"/>
          <p:nvPr/>
        </p:nvSpPr>
        <p:spPr>
          <a:xfrm>
            <a:off x="287100" y="1662525"/>
            <a:ext cx="8569800" cy="3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Stand at about 2 meters in front of the car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Start the tracking mode by pressing  the X button on the joystick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</a:t>
            </a:r>
            <a:r>
              <a:rPr lang="fr">
                <a:solidFill>
                  <a:schemeClr val="dk1"/>
                </a:solidFill>
              </a:rPr>
              <a:t>heck if the car drives forward to reach the 1.5 meters distance from the user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Walk toward the car and check if the car drives backward to stay at 1.5 meters from the user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8"/>
          <p:cNvSpPr txBox="1"/>
          <p:nvPr>
            <p:ph idx="2" type="body"/>
          </p:nvPr>
        </p:nvSpPr>
        <p:spPr>
          <a:xfrm>
            <a:off x="1584024" y="173175"/>
            <a:ext cx="39354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3: </a:t>
            </a:r>
            <a:r>
              <a:rPr lang="fr" sz="1879"/>
              <a:t>Tracking</a:t>
            </a:r>
            <a:r>
              <a:rPr lang="fr" sz="1879"/>
              <a:t> a person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pic>
        <p:nvPicPr>
          <p:cNvPr id="262" name="Google Shape;2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100" y="-23662"/>
            <a:ext cx="710775" cy="7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8"/>
          <p:cNvSpPr txBox="1"/>
          <p:nvPr/>
        </p:nvSpPr>
        <p:spPr>
          <a:xfrm>
            <a:off x="390850" y="883950"/>
            <a:ext cx="708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fr" sz="1300">
                <a:solidFill>
                  <a:schemeClr val="dk1"/>
                </a:solidFill>
              </a:rPr>
              <a:t>Human detection using the Camera</a:t>
            </a:r>
            <a:r>
              <a:rPr b="1" lang="fr" sz="1300">
                <a:solidFill>
                  <a:schemeClr val="dk1"/>
                </a:solidFill>
              </a:rPr>
              <a:t> </a:t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264" name="Google Shape;26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9125" y="1268850"/>
            <a:ext cx="6385748" cy="356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"/>
          <p:cNvSpPr txBox="1"/>
          <p:nvPr>
            <p:ph idx="2" type="body"/>
          </p:nvPr>
        </p:nvSpPr>
        <p:spPr>
          <a:xfrm>
            <a:off x="1584024" y="173175"/>
            <a:ext cx="39354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3: Tracking a person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sp>
        <p:nvSpPr>
          <p:cNvPr id="270" name="Google Shape;270;p29"/>
          <p:cNvSpPr txBox="1"/>
          <p:nvPr/>
        </p:nvSpPr>
        <p:spPr>
          <a:xfrm>
            <a:off x="390850" y="883950"/>
            <a:ext cx="708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fr" sz="1300">
                <a:solidFill>
                  <a:schemeClr val="dk1"/>
                </a:solidFill>
              </a:rPr>
              <a:t>Return the distance between the XCar and the user, using the Lidar</a:t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271" name="Google Shape;2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7875" y="2646000"/>
            <a:ext cx="1789251" cy="178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9"/>
          <p:cNvSpPr/>
          <p:nvPr/>
        </p:nvSpPr>
        <p:spPr>
          <a:xfrm rot="10800000">
            <a:off x="1853400" y="2973025"/>
            <a:ext cx="3241500" cy="782400"/>
          </a:xfrm>
          <a:prstGeom prst="rtTriangle">
            <a:avLst/>
          </a:prstGeom>
          <a:solidFill>
            <a:srgbClr val="FD3C3C">
              <a:alpha val="497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9"/>
          <p:cNvSpPr/>
          <p:nvPr/>
        </p:nvSpPr>
        <p:spPr>
          <a:xfrm rot="-5400000">
            <a:off x="1635600" y="2783263"/>
            <a:ext cx="234000" cy="343800"/>
          </a:xfrm>
          <a:prstGeom prst="flowChartDelay">
            <a:avLst/>
          </a:prstGeom>
          <a:solidFill>
            <a:srgbClr val="59595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9"/>
          <p:cNvSpPr/>
          <p:nvPr/>
        </p:nvSpPr>
        <p:spPr>
          <a:xfrm>
            <a:off x="1580700" y="3072175"/>
            <a:ext cx="343800" cy="42600"/>
          </a:xfrm>
          <a:prstGeom prst="roundRect">
            <a:avLst>
              <a:gd fmla="val 16667" name="adj"/>
            </a:avLst>
          </a:prstGeom>
          <a:solidFill>
            <a:srgbClr val="B2B2B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9"/>
          <p:cNvSpPr/>
          <p:nvPr/>
        </p:nvSpPr>
        <p:spPr>
          <a:xfrm rot="5400000">
            <a:off x="1872961" y="2969078"/>
            <a:ext cx="86100" cy="55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9"/>
          <p:cNvSpPr/>
          <p:nvPr/>
        </p:nvSpPr>
        <p:spPr>
          <a:xfrm>
            <a:off x="1436050" y="2726675"/>
            <a:ext cx="274200" cy="269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9"/>
          <p:cNvSpPr/>
          <p:nvPr/>
        </p:nvSpPr>
        <p:spPr>
          <a:xfrm>
            <a:off x="858250" y="2878825"/>
            <a:ext cx="434700" cy="970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9"/>
          <p:cNvSpPr/>
          <p:nvPr/>
        </p:nvSpPr>
        <p:spPr>
          <a:xfrm>
            <a:off x="1036750" y="2822525"/>
            <a:ext cx="77700" cy="77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9"/>
          <p:cNvSpPr/>
          <p:nvPr/>
        </p:nvSpPr>
        <p:spPr>
          <a:xfrm>
            <a:off x="2658900" y="3709463"/>
            <a:ext cx="77706" cy="77706"/>
          </a:xfrm>
          <a:prstGeom prst="flowChartTerminator">
            <a:avLst/>
          </a:prstGeom>
          <a:solidFill>
            <a:schemeClr val="dk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9"/>
          <p:cNvSpPr/>
          <p:nvPr/>
        </p:nvSpPr>
        <p:spPr>
          <a:xfrm>
            <a:off x="2719500" y="3727023"/>
            <a:ext cx="39204" cy="42606"/>
          </a:xfrm>
          <a:prstGeom prst="flowChartTerminator">
            <a:avLst/>
          </a:prstGeom>
          <a:solidFill>
            <a:srgbClr val="858585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9"/>
          <p:cNvSpPr/>
          <p:nvPr/>
        </p:nvSpPr>
        <p:spPr>
          <a:xfrm>
            <a:off x="932675" y="3727013"/>
            <a:ext cx="77706" cy="77706"/>
          </a:xfrm>
          <a:prstGeom prst="flowChartTerminator">
            <a:avLst/>
          </a:prstGeom>
          <a:solidFill>
            <a:schemeClr val="dk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9"/>
          <p:cNvSpPr/>
          <p:nvPr/>
        </p:nvSpPr>
        <p:spPr>
          <a:xfrm>
            <a:off x="914100" y="3744573"/>
            <a:ext cx="39204" cy="42606"/>
          </a:xfrm>
          <a:prstGeom prst="flowChartTerminator">
            <a:avLst/>
          </a:prstGeom>
          <a:solidFill>
            <a:srgbClr val="858585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5250" y="2281400"/>
            <a:ext cx="1841700" cy="18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42025" y="2466600"/>
            <a:ext cx="384900" cy="3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9"/>
          <p:cNvSpPr/>
          <p:nvPr/>
        </p:nvSpPr>
        <p:spPr>
          <a:xfrm>
            <a:off x="2758700" y="2726675"/>
            <a:ext cx="1893000" cy="126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DBA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9"/>
          <p:cNvSpPr txBox="1"/>
          <p:nvPr/>
        </p:nvSpPr>
        <p:spPr>
          <a:xfrm>
            <a:off x="2841950" y="2337525"/>
            <a:ext cx="17265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4"/>
                </a:solidFill>
              </a:rPr>
              <a:t>user_distance</a:t>
            </a:r>
            <a:endParaRPr b="1" sz="18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0" title="Graphiq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463" y="-161100"/>
            <a:ext cx="8491074" cy="52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1"/>
          <p:cNvSpPr txBox="1"/>
          <p:nvPr/>
        </p:nvSpPr>
        <p:spPr>
          <a:xfrm>
            <a:off x="2736304" y="4822397"/>
            <a:ext cx="5652000" cy="1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2B2B2"/>
              </a:solidFill>
            </a:endParaRPr>
          </a:p>
        </p:txBody>
      </p:sp>
      <p:sp>
        <p:nvSpPr>
          <p:cNvPr id="297" name="Google Shape;297;p31"/>
          <p:cNvSpPr txBox="1"/>
          <p:nvPr/>
        </p:nvSpPr>
        <p:spPr>
          <a:xfrm>
            <a:off x="2267696" y="112819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1979">
                <a:solidFill>
                  <a:srgbClr val="000000"/>
                </a:solidFill>
              </a:rPr>
              <a:t>Release Vision</a:t>
            </a:r>
            <a:endParaRPr b="1" sz="1979">
              <a:solidFill>
                <a:srgbClr val="000000"/>
              </a:solidFill>
            </a:endParaRPr>
          </a:p>
        </p:txBody>
      </p:sp>
      <p:sp>
        <p:nvSpPr>
          <p:cNvPr id="298" name="Google Shape;298;p31"/>
          <p:cNvSpPr/>
          <p:nvPr/>
        </p:nvSpPr>
        <p:spPr>
          <a:xfrm rot="-711236">
            <a:off x="6465750" y="26272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1"/>
          <p:cNvSpPr/>
          <p:nvPr/>
        </p:nvSpPr>
        <p:spPr>
          <a:xfrm flipH="1" rot="711236">
            <a:off x="5181012" y="26272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1"/>
          <p:cNvSpPr/>
          <p:nvPr/>
        </p:nvSpPr>
        <p:spPr>
          <a:xfrm rot="-1789476">
            <a:off x="6362292" y="2712518"/>
            <a:ext cx="160451" cy="160451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1"/>
          <p:cNvSpPr txBox="1"/>
          <p:nvPr/>
        </p:nvSpPr>
        <p:spPr>
          <a:xfrm>
            <a:off x="6086163" y="2877030"/>
            <a:ext cx="6969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fr" sz="1000">
                <a:solidFill>
                  <a:srgbClr val="0097A7"/>
                </a:solidFill>
                <a:latin typeface="Roboto"/>
                <a:ea typeface="Roboto"/>
                <a:cs typeface="Roboto"/>
                <a:sym typeface="Roboto"/>
              </a:rPr>
              <a:t>Sprint 3</a:t>
            </a:r>
            <a:r>
              <a:rPr b="1" lang="fr" sz="10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>
              <a:solidFill>
                <a:srgbClr val="5E5E5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31"/>
          <p:cNvSpPr/>
          <p:nvPr/>
        </p:nvSpPr>
        <p:spPr>
          <a:xfrm>
            <a:off x="6397525" y="3145810"/>
            <a:ext cx="90000" cy="67500"/>
          </a:xfrm>
          <a:prstGeom prst="triangle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1"/>
          <p:cNvSpPr/>
          <p:nvPr/>
        </p:nvSpPr>
        <p:spPr>
          <a:xfrm rot="-711236">
            <a:off x="3899938" y="26272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1"/>
          <p:cNvSpPr/>
          <p:nvPr/>
        </p:nvSpPr>
        <p:spPr>
          <a:xfrm rot="10800000">
            <a:off x="5144425" y="2081165"/>
            <a:ext cx="90000" cy="67500"/>
          </a:xfrm>
          <a:prstGeom prst="triangle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1"/>
          <p:cNvSpPr/>
          <p:nvPr/>
        </p:nvSpPr>
        <p:spPr>
          <a:xfrm>
            <a:off x="3888038" y="3145810"/>
            <a:ext cx="90000" cy="675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31"/>
          <p:cNvGrpSpPr/>
          <p:nvPr/>
        </p:nvGrpSpPr>
        <p:grpSpPr>
          <a:xfrm>
            <a:off x="1342538" y="1382072"/>
            <a:ext cx="2535987" cy="1440910"/>
            <a:chOff x="1342538" y="1382072"/>
            <a:chExt cx="2535987" cy="1440910"/>
          </a:xfrm>
        </p:grpSpPr>
        <p:sp>
          <p:nvSpPr>
            <p:cNvPr id="307" name="Google Shape;307;p31"/>
            <p:cNvSpPr/>
            <p:nvPr/>
          </p:nvSpPr>
          <p:spPr>
            <a:xfrm flipH="1" rot="710907">
              <a:off x="2609120" y="2619692"/>
              <a:ext cx="1277008" cy="57662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 rot="-711236">
              <a:off x="1334133" y="2627201"/>
              <a:ext cx="1350909" cy="57662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1789875" y="138207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1"/>
            <p:cNvSpPr txBox="1"/>
            <p:nvPr/>
          </p:nvSpPr>
          <p:spPr>
            <a:xfrm>
              <a:off x="2296951" y="2147425"/>
              <a:ext cx="8178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fr" sz="1000">
                  <a:solidFill>
                    <a:srgbClr val="858585"/>
                  </a:solidFill>
                </a:rPr>
                <a:t>Sprint 0</a:t>
              </a:r>
              <a:endParaRPr b="1" sz="2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1" name="Google Shape;311;p31"/>
            <p:cNvSpPr/>
            <p:nvPr/>
          </p:nvSpPr>
          <p:spPr>
            <a:xfrm rot="10800000">
              <a:off x="2601200" y="2081165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1"/>
            <p:cNvSpPr txBox="1"/>
            <p:nvPr/>
          </p:nvSpPr>
          <p:spPr>
            <a:xfrm>
              <a:off x="1834125" y="1419272"/>
              <a:ext cx="1624200" cy="624600"/>
            </a:xfrm>
            <a:prstGeom prst="rect">
              <a:avLst/>
            </a:prstGeom>
            <a:solidFill>
              <a:srgbClr val="D9D9D9"/>
            </a:solidFill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rgbClr val="666666"/>
                  </a:solidFill>
                </a:rPr>
                <a:t>- First version of the state machine. 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rgbClr val="666666"/>
                  </a:solidFill>
                </a:rPr>
                <a:t>- Project plan done.</a:t>
              </a:r>
              <a:endParaRPr sz="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3" name="Google Shape;313;p31"/>
            <p:cNvSpPr/>
            <p:nvPr/>
          </p:nvSpPr>
          <p:spPr>
            <a:xfrm rot="-1789476">
              <a:off x="2563165" y="2439099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666666"/>
                </a:solidFill>
              </a:endParaRPr>
            </a:p>
          </p:txBody>
        </p:sp>
      </p:grpSp>
      <p:grpSp>
        <p:nvGrpSpPr>
          <p:cNvPr id="314" name="Google Shape;314;p31"/>
          <p:cNvGrpSpPr/>
          <p:nvPr/>
        </p:nvGrpSpPr>
        <p:grpSpPr>
          <a:xfrm>
            <a:off x="3076675" y="2683244"/>
            <a:ext cx="1712725" cy="1636306"/>
            <a:chOff x="3076675" y="2683244"/>
            <a:chExt cx="1712725" cy="1636306"/>
          </a:xfrm>
        </p:grpSpPr>
        <p:sp>
          <p:nvSpPr>
            <p:cNvPr id="315" name="Google Shape;315;p31"/>
            <p:cNvSpPr txBox="1"/>
            <p:nvPr/>
          </p:nvSpPr>
          <p:spPr>
            <a:xfrm>
              <a:off x="3584602" y="2877025"/>
              <a:ext cx="8418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Sprint 1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 rot="-1789476">
              <a:off x="3852803" y="2712518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3076700" y="3210450"/>
              <a:ext cx="1712700" cy="11091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1"/>
            <p:cNvSpPr txBox="1"/>
            <p:nvPr/>
          </p:nvSpPr>
          <p:spPr>
            <a:xfrm>
              <a:off x="3076675" y="3455384"/>
              <a:ext cx="1712700" cy="81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rgbClr val="666666"/>
                  </a:solidFill>
                </a:rPr>
                <a:t>- Final state machine.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666666"/>
                  </a:solidFill>
                </a:rPr>
                <a:t>- Manual control.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666666"/>
                  </a:solidFill>
                </a:rPr>
                <a:t>- Obstacle detection.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666666"/>
                  </a:solidFill>
                </a:rPr>
                <a:t>- Emergency stop button on the remote control.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rgbClr val="666666"/>
                  </a:solidFill>
                </a:rPr>
                <a:t>- HMI : visual feedback on the computer (console).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" name="Google Shape;319;p31"/>
          <p:cNvGrpSpPr/>
          <p:nvPr/>
        </p:nvGrpSpPr>
        <p:grpSpPr>
          <a:xfrm>
            <a:off x="4333100" y="1298325"/>
            <a:ext cx="1746238" cy="1330500"/>
            <a:chOff x="4333100" y="1298325"/>
            <a:chExt cx="1746238" cy="1330500"/>
          </a:xfrm>
        </p:grpSpPr>
        <p:sp>
          <p:nvSpPr>
            <p:cNvPr id="320" name="Google Shape;320;p31"/>
            <p:cNvSpPr/>
            <p:nvPr/>
          </p:nvSpPr>
          <p:spPr>
            <a:xfrm rot="-1789476">
              <a:off x="5109216" y="2439099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1"/>
            <p:cNvSpPr txBox="1"/>
            <p:nvPr/>
          </p:nvSpPr>
          <p:spPr>
            <a:xfrm>
              <a:off x="4845531" y="2147426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1000">
                  <a:solidFill>
                    <a:srgbClr val="0097A7"/>
                  </a:solidFill>
                  <a:latin typeface="Roboto"/>
                  <a:ea typeface="Roboto"/>
                  <a:cs typeface="Roboto"/>
                  <a:sym typeface="Roboto"/>
                </a:rPr>
                <a:t>Sprint 2</a:t>
              </a:r>
              <a:endParaRPr b="1" sz="1000">
                <a:solidFill>
                  <a:srgbClr val="0097A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4333100" y="1298325"/>
              <a:ext cx="1712700" cy="787200"/>
            </a:xfrm>
            <a:prstGeom prst="roundRect">
              <a:avLst>
                <a:gd fmla="val 4485" name="adj"/>
              </a:avLst>
            </a:pr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1"/>
            <p:cNvSpPr txBox="1"/>
            <p:nvPr/>
          </p:nvSpPr>
          <p:spPr>
            <a:xfrm>
              <a:off x="4366638" y="1298325"/>
              <a:ext cx="1712700" cy="97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FFFFFF"/>
                  </a:solidFill>
                </a:rPr>
                <a:t>- First version of the </a:t>
              </a:r>
              <a:r>
                <a:rPr lang="fr" sz="900">
                  <a:solidFill>
                    <a:srgbClr val="FFFFFF"/>
                  </a:solidFill>
                </a:rPr>
                <a:t>app</a:t>
              </a:r>
              <a:r>
                <a:rPr lang="fr" sz="900">
                  <a:solidFill>
                    <a:srgbClr val="FFFFFF"/>
                  </a:solidFill>
                </a:rPr>
                <a:t>. </a:t>
              </a:r>
              <a:endParaRPr sz="9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FFFFFF"/>
                  </a:solidFill>
                </a:rPr>
                <a:t>- Detect obstacles with LIDAR</a:t>
              </a:r>
              <a:endParaRPr sz="9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chemeClr val="lt1"/>
                  </a:solidFill>
                </a:rPr>
                <a:t>- Recognize a human.</a:t>
              </a:r>
              <a:endParaRPr sz="900">
                <a:solidFill>
                  <a:schemeClr val="lt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chemeClr val="lt1"/>
                  </a:solidFill>
                </a:rPr>
                <a:t>- Follow a tracked person.</a:t>
              </a:r>
              <a:endParaRPr sz="1000"/>
            </a:p>
          </p:txBody>
        </p:sp>
      </p:grpSp>
      <p:cxnSp>
        <p:nvCxnSpPr>
          <p:cNvPr id="324" name="Google Shape;324;p31"/>
          <p:cNvCxnSpPr/>
          <p:nvPr/>
        </p:nvCxnSpPr>
        <p:spPr>
          <a:xfrm flipH="1" rot="10800000">
            <a:off x="5085175" y="2671450"/>
            <a:ext cx="109800" cy="870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5" name="Google Shape;325;p31"/>
          <p:cNvSpPr/>
          <p:nvPr/>
        </p:nvSpPr>
        <p:spPr>
          <a:xfrm>
            <a:off x="5586175" y="3210450"/>
            <a:ext cx="1674900" cy="712200"/>
          </a:xfrm>
          <a:prstGeom prst="roundRect">
            <a:avLst>
              <a:gd fmla="val 4485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1"/>
          <p:cNvSpPr/>
          <p:nvPr/>
        </p:nvSpPr>
        <p:spPr>
          <a:xfrm>
            <a:off x="6397525" y="3145810"/>
            <a:ext cx="90000" cy="67500"/>
          </a:xfrm>
          <a:prstGeom prst="triangle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1"/>
          <p:cNvSpPr txBox="1"/>
          <p:nvPr/>
        </p:nvSpPr>
        <p:spPr>
          <a:xfrm>
            <a:off x="5586175" y="3207075"/>
            <a:ext cx="1712700" cy="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900">
                <a:solidFill>
                  <a:schemeClr val="lt1"/>
                </a:solidFill>
              </a:rPr>
              <a:t>- Improve Tracking mode</a:t>
            </a:r>
            <a:endParaRPr sz="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900">
                <a:solidFill>
                  <a:schemeClr val="lt1"/>
                </a:solidFill>
              </a:rPr>
              <a:t>- Improve Web Interface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900">
                <a:solidFill>
                  <a:schemeClr val="lt1"/>
                </a:solidFill>
              </a:rPr>
              <a:t>- A safer and a more accurate Tracking mode</a:t>
            </a:r>
            <a:endParaRPr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2"/>
          <p:cNvSpPr txBox="1"/>
          <p:nvPr/>
        </p:nvSpPr>
        <p:spPr>
          <a:xfrm>
            <a:off x="2736304" y="4822397"/>
            <a:ext cx="5652000" cy="1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2B2B2"/>
              </a:solidFill>
            </a:endParaRPr>
          </a:p>
        </p:txBody>
      </p:sp>
      <p:sp>
        <p:nvSpPr>
          <p:cNvPr id="333" name="Google Shape;333;p32"/>
          <p:cNvSpPr txBox="1"/>
          <p:nvPr/>
        </p:nvSpPr>
        <p:spPr>
          <a:xfrm>
            <a:off x="2267696" y="112819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1979">
                <a:solidFill>
                  <a:srgbClr val="000000"/>
                </a:solidFill>
              </a:rPr>
              <a:t>Release Vision</a:t>
            </a:r>
            <a:endParaRPr b="1" sz="1979">
              <a:solidFill>
                <a:srgbClr val="000000"/>
              </a:solidFill>
            </a:endParaRPr>
          </a:p>
        </p:txBody>
      </p:sp>
      <p:sp>
        <p:nvSpPr>
          <p:cNvPr id="334" name="Google Shape;334;p32"/>
          <p:cNvSpPr/>
          <p:nvPr/>
        </p:nvSpPr>
        <p:spPr>
          <a:xfrm rot="-711236">
            <a:off x="6465750" y="26272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2"/>
          <p:cNvSpPr/>
          <p:nvPr/>
        </p:nvSpPr>
        <p:spPr>
          <a:xfrm flipH="1" rot="711236">
            <a:off x="5181012" y="26272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2"/>
          <p:cNvSpPr/>
          <p:nvPr/>
        </p:nvSpPr>
        <p:spPr>
          <a:xfrm rot="-1789476">
            <a:off x="6362292" y="2712518"/>
            <a:ext cx="160451" cy="160451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2"/>
          <p:cNvSpPr txBox="1"/>
          <p:nvPr/>
        </p:nvSpPr>
        <p:spPr>
          <a:xfrm>
            <a:off x="6086163" y="2877030"/>
            <a:ext cx="6969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fr" sz="1000">
                <a:solidFill>
                  <a:srgbClr val="0097A7"/>
                </a:solidFill>
                <a:latin typeface="Roboto"/>
                <a:ea typeface="Roboto"/>
                <a:cs typeface="Roboto"/>
                <a:sym typeface="Roboto"/>
              </a:rPr>
              <a:t>Sprint 3</a:t>
            </a:r>
            <a:r>
              <a:rPr b="1" lang="fr" sz="10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>
              <a:solidFill>
                <a:srgbClr val="5E5E5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32"/>
          <p:cNvSpPr/>
          <p:nvPr/>
        </p:nvSpPr>
        <p:spPr>
          <a:xfrm>
            <a:off x="6397525" y="3145810"/>
            <a:ext cx="90000" cy="67500"/>
          </a:xfrm>
          <a:prstGeom prst="triangle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2"/>
          <p:cNvSpPr/>
          <p:nvPr/>
        </p:nvSpPr>
        <p:spPr>
          <a:xfrm rot="-711236">
            <a:off x="3899938" y="2627201"/>
            <a:ext cx="1350909" cy="57662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2"/>
          <p:cNvSpPr/>
          <p:nvPr/>
        </p:nvSpPr>
        <p:spPr>
          <a:xfrm rot="10800000">
            <a:off x="5144425" y="2081165"/>
            <a:ext cx="90000" cy="67500"/>
          </a:xfrm>
          <a:prstGeom prst="triangle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2"/>
          <p:cNvSpPr/>
          <p:nvPr/>
        </p:nvSpPr>
        <p:spPr>
          <a:xfrm>
            <a:off x="3888038" y="3145810"/>
            <a:ext cx="90000" cy="675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2" name="Google Shape;342;p32"/>
          <p:cNvGrpSpPr/>
          <p:nvPr/>
        </p:nvGrpSpPr>
        <p:grpSpPr>
          <a:xfrm>
            <a:off x="1342538" y="1382072"/>
            <a:ext cx="2535987" cy="1440910"/>
            <a:chOff x="1342538" y="1382072"/>
            <a:chExt cx="2535987" cy="1440910"/>
          </a:xfrm>
        </p:grpSpPr>
        <p:sp>
          <p:nvSpPr>
            <p:cNvPr id="343" name="Google Shape;343;p32"/>
            <p:cNvSpPr/>
            <p:nvPr/>
          </p:nvSpPr>
          <p:spPr>
            <a:xfrm flipH="1" rot="710907">
              <a:off x="2609120" y="2619692"/>
              <a:ext cx="1277008" cy="57662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 rot="-711236">
              <a:off x="1334133" y="2627201"/>
              <a:ext cx="1350909" cy="57662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1789875" y="138207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2"/>
            <p:cNvSpPr txBox="1"/>
            <p:nvPr/>
          </p:nvSpPr>
          <p:spPr>
            <a:xfrm>
              <a:off x="2296951" y="2147425"/>
              <a:ext cx="8178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fr" sz="1000">
                  <a:solidFill>
                    <a:srgbClr val="858585"/>
                  </a:solidFill>
                </a:rPr>
                <a:t>Sprint 0</a:t>
              </a:r>
              <a:endParaRPr b="1" sz="2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7" name="Google Shape;347;p32"/>
            <p:cNvSpPr/>
            <p:nvPr/>
          </p:nvSpPr>
          <p:spPr>
            <a:xfrm rot="10800000">
              <a:off x="2601200" y="2081165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2"/>
            <p:cNvSpPr txBox="1"/>
            <p:nvPr/>
          </p:nvSpPr>
          <p:spPr>
            <a:xfrm>
              <a:off x="1834125" y="1419272"/>
              <a:ext cx="1624200" cy="624600"/>
            </a:xfrm>
            <a:prstGeom prst="rect">
              <a:avLst/>
            </a:prstGeom>
            <a:solidFill>
              <a:srgbClr val="D9D9D9"/>
            </a:solidFill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rgbClr val="666666"/>
                  </a:solidFill>
                </a:rPr>
                <a:t>- First version of the state machine. 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rgbClr val="666666"/>
                  </a:solidFill>
                </a:rPr>
                <a:t>- Project plan done.</a:t>
              </a:r>
              <a:endParaRPr sz="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9" name="Google Shape;349;p32"/>
            <p:cNvSpPr/>
            <p:nvPr/>
          </p:nvSpPr>
          <p:spPr>
            <a:xfrm rot="-1789476">
              <a:off x="2563165" y="2439099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666666"/>
                </a:solidFill>
              </a:endParaRPr>
            </a:p>
          </p:txBody>
        </p:sp>
      </p:grpSp>
      <p:grpSp>
        <p:nvGrpSpPr>
          <p:cNvPr id="350" name="Google Shape;350;p32"/>
          <p:cNvGrpSpPr/>
          <p:nvPr/>
        </p:nvGrpSpPr>
        <p:grpSpPr>
          <a:xfrm>
            <a:off x="3076675" y="2683244"/>
            <a:ext cx="1712725" cy="1636306"/>
            <a:chOff x="3076675" y="2683244"/>
            <a:chExt cx="1712725" cy="1636306"/>
          </a:xfrm>
        </p:grpSpPr>
        <p:sp>
          <p:nvSpPr>
            <p:cNvPr id="351" name="Google Shape;351;p32"/>
            <p:cNvSpPr txBox="1"/>
            <p:nvPr/>
          </p:nvSpPr>
          <p:spPr>
            <a:xfrm>
              <a:off x="3584602" y="2877025"/>
              <a:ext cx="8418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Sprint 1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2" name="Google Shape;352;p32"/>
            <p:cNvSpPr/>
            <p:nvPr/>
          </p:nvSpPr>
          <p:spPr>
            <a:xfrm rot="-1789476">
              <a:off x="3852803" y="2712518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3076700" y="3210450"/>
              <a:ext cx="1712700" cy="11091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2"/>
            <p:cNvSpPr txBox="1"/>
            <p:nvPr/>
          </p:nvSpPr>
          <p:spPr>
            <a:xfrm>
              <a:off x="3076675" y="3455384"/>
              <a:ext cx="1712700" cy="81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rgbClr val="666666"/>
                  </a:solidFill>
                </a:rPr>
                <a:t>- Final state machine.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666666"/>
                  </a:solidFill>
                </a:rPr>
                <a:t>- Manual control.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666666"/>
                  </a:solidFill>
                </a:rPr>
                <a:t>- Obstacle detection.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666666"/>
                  </a:solidFill>
                </a:rPr>
                <a:t>- Emergency stop button on the remote control.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rgbClr val="666666"/>
                  </a:solidFill>
                </a:rPr>
                <a:t>- HMI : visual feedback on the computer (console).</a:t>
              </a:r>
              <a:endParaRPr sz="900">
                <a:solidFill>
                  <a:srgbClr val="66666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" name="Google Shape;355;p32"/>
          <p:cNvGrpSpPr/>
          <p:nvPr/>
        </p:nvGrpSpPr>
        <p:grpSpPr>
          <a:xfrm>
            <a:off x="4333100" y="1298325"/>
            <a:ext cx="1746238" cy="1330500"/>
            <a:chOff x="4333100" y="1298325"/>
            <a:chExt cx="1746238" cy="1330500"/>
          </a:xfrm>
        </p:grpSpPr>
        <p:sp>
          <p:nvSpPr>
            <p:cNvPr id="356" name="Google Shape;356;p32"/>
            <p:cNvSpPr/>
            <p:nvPr/>
          </p:nvSpPr>
          <p:spPr>
            <a:xfrm rot="-1789476">
              <a:off x="5109216" y="2439099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2"/>
            <p:cNvSpPr txBox="1"/>
            <p:nvPr/>
          </p:nvSpPr>
          <p:spPr>
            <a:xfrm>
              <a:off x="4845531" y="2147426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1000">
                  <a:solidFill>
                    <a:srgbClr val="0097A7"/>
                  </a:solidFill>
                  <a:latin typeface="Roboto"/>
                  <a:ea typeface="Roboto"/>
                  <a:cs typeface="Roboto"/>
                  <a:sym typeface="Roboto"/>
                </a:rPr>
                <a:t>Sprint 2</a:t>
              </a:r>
              <a:endParaRPr b="1" sz="1000">
                <a:solidFill>
                  <a:srgbClr val="0097A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4333100" y="1298325"/>
              <a:ext cx="1712700" cy="787200"/>
            </a:xfrm>
            <a:prstGeom prst="roundRect">
              <a:avLst>
                <a:gd fmla="val 4485" name="adj"/>
              </a:avLst>
            </a:pr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2"/>
            <p:cNvSpPr txBox="1"/>
            <p:nvPr/>
          </p:nvSpPr>
          <p:spPr>
            <a:xfrm>
              <a:off x="4366638" y="1298325"/>
              <a:ext cx="1712700" cy="97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FFFFFF"/>
                  </a:solidFill>
                </a:rPr>
                <a:t>- First version of the app. </a:t>
              </a:r>
              <a:endParaRPr sz="9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" sz="900">
                  <a:solidFill>
                    <a:srgbClr val="FFFFFF"/>
                  </a:solidFill>
                </a:rPr>
                <a:t>- Detect obstacles with LIDAR</a:t>
              </a:r>
              <a:endParaRPr sz="9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chemeClr val="lt1"/>
                  </a:solidFill>
                </a:rPr>
                <a:t>- Recognize a human.</a:t>
              </a:r>
              <a:endParaRPr sz="900">
                <a:solidFill>
                  <a:schemeClr val="lt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chemeClr val="lt1"/>
                  </a:solidFill>
                </a:rPr>
                <a:t>- Follow a tracked person.</a:t>
              </a:r>
              <a:endParaRPr sz="1000"/>
            </a:p>
          </p:txBody>
        </p:sp>
      </p:grpSp>
      <p:cxnSp>
        <p:nvCxnSpPr>
          <p:cNvPr id="360" name="Google Shape;360;p32"/>
          <p:cNvCxnSpPr/>
          <p:nvPr/>
        </p:nvCxnSpPr>
        <p:spPr>
          <a:xfrm flipH="1">
            <a:off x="6533875" y="1914575"/>
            <a:ext cx="312600" cy="744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1" name="Google Shape;361;p32"/>
          <p:cNvSpPr/>
          <p:nvPr/>
        </p:nvSpPr>
        <p:spPr>
          <a:xfrm>
            <a:off x="5586175" y="3210450"/>
            <a:ext cx="1674900" cy="712200"/>
          </a:xfrm>
          <a:prstGeom prst="roundRect">
            <a:avLst>
              <a:gd fmla="val 4485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2"/>
          <p:cNvSpPr/>
          <p:nvPr/>
        </p:nvSpPr>
        <p:spPr>
          <a:xfrm>
            <a:off x="6397525" y="3145810"/>
            <a:ext cx="90000" cy="67500"/>
          </a:xfrm>
          <a:prstGeom prst="triangle">
            <a:avLst>
              <a:gd fmla="val 50000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2"/>
          <p:cNvSpPr txBox="1"/>
          <p:nvPr/>
        </p:nvSpPr>
        <p:spPr>
          <a:xfrm>
            <a:off x="5586175" y="3207075"/>
            <a:ext cx="1712700" cy="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lt1"/>
                </a:solidFill>
              </a:rPr>
              <a:t>- Improve Tracking mode</a:t>
            </a:r>
            <a:endParaRPr sz="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lt1"/>
                </a:solidFill>
              </a:rPr>
              <a:t>- Improve Web Interface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lt1"/>
                </a:solidFill>
              </a:rPr>
              <a:t>- A safer and a more accurate Tracking mode</a:t>
            </a:r>
            <a:endParaRPr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"/>
          <p:cNvSpPr/>
          <p:nvPr/>
        </p:nvSpPr>
        <p:spPr>
          <a:xfrm>
            <a:off x="383850" y="1506650"/>
            <a:ext cx="2290800" cy="321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3"/>
          <p:cNvSpPr txBox="1"/>
          <p:nvPr>
            <p:ph idx="2" type="body"/>
          </p:nvPr>
        </p:nvSpPr>
        <p:spPr>
          <a:xfrm>
            <a:off x="1835696" y="91445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979"/>
              <a:t>Sprint 3 goals story 1</a:t>
            </a:r>
            <a:endParaRPr sz="19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grpSp>
        <p:nvGrpSpPr>
          <p:cNvPr id="370" name="Google Shape;370;p33"/>
          <p:cNvGrpSpPr/>
          <p:nvPr/>
        </p:nvGrpSpPr>
        <p:grpSpPr>
          <a:xfrm>
            <a:off x="383861" y="786518"/>
            <a:ext cx="7941367" cy="579047"/>
            <a:chOff x="337225" y="646350"/>
            <a:chExt cx="8115029" cy="551106"/>
          </a:xfrm>
        </p:grpSpPr>
        <p:sp>
          <p:nvSpPr>
            <p:cNvPr id="371" name="Google Shape;371;p33"/>
            <p:cNvSpPr/>
            <p:nvPr/>
          </p:nvSpPr>
          <p:spPr>
            <a:xfrm>
              <a:off x="337225" y="646350"/>
              <a:ext cx="8115000" cy="551100"/>
            </a:xfrm>
            <a:prstGeom prst="rect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3"/>
            <p:cNvSpPr txBox="1"/>
            <p:nvPr/>
          </p:nvSpPr>
          <p:spPr>
            <a:xfrm>
              <a:off x="990954" y="646356"/>
              <a:ext cx="7461300" cy="55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fr">
                  <a:solidFill>
                    <a:schemeClr val="lt1"/>
                  </a:solidFill>
                </a:rPr>
                <a:t>Improve </a:t>
              </a:r>
              <a:r>
                <a:rPr b="1" lang="fr">
                  <a:solidFill>
                    <a:schemeClr val="lt1"/>
                  </a:solidFill>
                </a:rPr>
                <a:t>Tracking mode :</a:t>
              </a:r>
              <a:r>
                <a:rPr i="1" lang="fr">
                  <a:solidFill>
                    <a:schemeClr val="lt1"/>
                  </a:solidFill>
                </a:rPr>
                <a:t> As a user, I want to be followed in a small curve and i want the  X-car stopped if an obstacle appear between us  : Nicolas - </a:t>
              </a:r>
              <a:r>
                <a:rPr i="1" lang="fr">
                  <a:solidFill>
                    <a:schemeClr val="lt1"/>
                  </a:solidFill>
                </a:rPr>
                <a:t>Arthur</a:t>
              </a:r>
              <a:r>
                <a:rPr i="1" lang="fr">
                  <a:solidFill>
                    <a:schemeClr val="lt1"/>
                  </a:solidFill>
                </a:rPr>
                <a:t> - Louis</a:t>
              </a:r>
              <a:endParaRPr i="1">
                <a:solidFill>
                  <a:schemeClr val="lt1"/>
                </a:solidFill>
              </a:endParaRPr>
            </a:p>
          </p:txBody>
        </p:sp>
      </p:grpSp>
      <p:sp>
        <p:nvSpPr>
          <p:cNvPr id="373" name="Google Shape;373;p33"/>
          <p:cNvSpPr txBox="1"/>
          <p:nvPr/>
        </p:nvSpPr>
        <p:spPr>
          <a:xfrm>
            <a:off x="416550" y="1508750"/>
            <a:ext cx="2290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Tasks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74" name="Google Shape;374;p33"/>
          <p:cNvSpPr txBox="1"/>
          <p:nvPr/>
        </p:nvSpPr>
        <p:spPr>
          <a:xfrm>
            <a:off x="628350" y="1969025"/>
            <a:ext cx="473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1</a:t>
            </a:r>
            <a:r>
              <a:rPr lang="fr"/>
              <a:t>- </a:t>
            </a:r>
            <a:r>
              <a:rPr lang="fr">
                <a:solidFill>
                  <a:schemeClr val="dk1"/>
                </a:solidFill>
              </a:rPr>
              <a:t>Detect a particular human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5" name="Google Shape;375;p33"/>
          <p:cNvSpPr/>
          <p:nvPr/>
        </p:nvSpPr>
        <p:spPr>
          <a:xfrm>
            <a:off x="429750" y="2076137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C3D6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76" name="Google Shape;376;p33"/>
          <p:cNvSpPr txBox="1"/>
          <p:nvPr/>
        </p:nvSpPr>
        <p:spPr>
          <a:xfrm>
            <a:off x="628350" y="2619900"/>
            <a:ext cx="469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2</a:t>
            </a:r>
            <a:r>
              <a:rPr lang="fr"/>
              <a:t>- </a:t>
            </a:r>
            <a:r>
              <a:rPr lang="fr">
                <a:solidFill>
                  <a:schemeClr val="dk1"/>
                </a:solidFill>
              </a:rPr>
              <a:t>Follow a human in a small curve </a:t>
            </a:r>
            <a:endParaRPr/>
          </a:p>
        </p:txBody>
      </p:sp>
      <p:sp>
        <p:nvSpPr>
          <p:cNvPr id="377" name="Google Shape;377;p33"/>
          <p:cNvSpPr/>
          <p:nvPr/>
        </p:nvSpPr>
        <p:spPr>
          <a:xfrm>
            <a:off x="429750" y="2762950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FDBA3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78" name="Google Shape;378;p33"/>
          <p:cNvSpPr txBox="1"/>
          <p:nvPr/>
        </p:nvSpPr>
        <p:spPr>
          <a:xfrm>
            <a:off x="628277" y="3331900"/>
            <a:ext cx="48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3</a:t>
            </a:r>
            <a:r>
              <a:rPr lang="fr"/>
              <a:t>- </a:t>
            </a:r>
            <a:r>
              <a:rPr lang="fr">
                <a:solidFill>
                  <a:schemeClr val="dk1"/>
                </a:solidFill>
              </a:rPr>
              <a:t>Avoid an obstacle between the user and the X-car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9" name="Google Shape;379;p33"/>
          <p:cNvSpPr/>
          <p:nvPr/>
        </p:nvSpPr>
        <p:spPr>
          <a:xfrm>
            <a:off x="429750" y="3449775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006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80" name="Google Shape;380;p33"/>
          <p:cNvSpPr/>
          <p:nvPr/>
        </p:nvSpPr>
        <p:spPr>
          <a:xfrm>
            <a:off x="520300" y="869650"/>
            <a:ext cx="412800" cy="41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1" name="Google Shape;38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300" y="869650"/>
            <a:ext cx="412800" cy="4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33"/>
          <p:cNvSpPr txBox="1"/>
          <p:nvPr/>
        </p:nvSpPr>
        <p:spPr>
          <a:xfrm>
            <a:off x="5821975" y="3331900"/>
            <a:ext cx="35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20 Story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3" name="Google Shape;383;p33"/>
          <p:cNvSpPr txBox="1"/>
          <p:nvPr/>
        </p:nvSpPr>
        <p:spPr>
          <a:xfrm>
            <a:off x="5821975" y="2619900"/>
            <a:ext cx="35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20 Story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4" name="Google Shape;384;p33"/>
          <p:cNvSpPr txBox="1"/>
          <p:nvPr/>
        </p:nvSpPr>
        <p:spPr>
          <a:xfrm>
            <a:off x="5821975" y="1969025"/>
            <a:ext cx="351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13 Story Points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2736304" y="4822397"/>
            <a:ext cx="5652000" cy="1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idx="2" type="body"/>
          </p:nvPr>
        </p:nvSpPr>
        <p:spPr>
          <a:xfrm>
            <a:off x="2267696" y="112819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979"/>
              <a:t>Introduction - why the X-Car ?</a:t>
            </a:r>
            <a:endParaRPr baseline="-25000"/>
          </a:p>
        </p:txBody>
      </p:sp>
      <p:sp>
        <p:nvSpPr>
          <p:cNvPr id="82" name="Google Shape;82;p16"/>
          <p:cNvSpPr txBox="1"/>
          <p:nvPr>
            <p:ph idx="2" type="body"/>
          </p:nvPr>
        </p:nvSpPr>
        <p:spPr>
          <a:xfrm>
            <a:off x="938280" y="1126150"/>
            <a:ext cx="4850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Transport heavy loads </a:t>
            </a:r>
            <a:r>
              <a:rPr lang="fr" sz="1500"/>
              <a:t>around</a:t>
            </a:r>
            <a:r>
              <a:rPr lang="fr" sz="1500"/>
              <a:t> the campus 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sp>
        <p:nvSpPr>
          <p:cNvPr id="83" name="Google Shape;83;p16"/>
          <p:cNvSpPr txBox="1"/>
          <p:nvPr>
            <p:ph idx="2" type="body"/>
          </p:nvPr>
        </p:nvSpPr>
        <p:spPr>
          <a:xfrm>
            <a:off x="979105" y="1950650"/>
            <a:ext cx="4850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An intelligent car that you can trust 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sp>
        <p:nvSpPr>
          <p:cNvPr id="84" name="Google Shape;84;p16"/>
          <p:cNvSpPr txBox="1"/>
          <p:nvPr>
            <p:ph idx="2" type="body"/>
          </p:nvPr>
        </p:nvSpPr>
        <p:spPr>
          <a:xfrm>
            <a:off x="938280" y="2775150"/>
            <a:ext cx="4850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An intuitive interface for the user 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b="0" sz="1979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82480">
            <a:off x="3992100" y="798213"/>
            <a:ext cx="5872573" cy="354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300" y="1038038"/>
            <a:ext cx="493325" cy="49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300" y="1862538"/>
            <a:ext cx="493325" cy="49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3300" y="2687050"/>
            <a:ext cx="493325" cy="49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4"/>
          <p:cNvSpPr txBox="1"/>
          <p:nvPr>
            <p:ph idx="2" type="body"/>
          </p:nvPr>
        </p:nvSpPr>
        <p:spPr>
          <a:xfrm>
            <a:off x="1835696" y="91445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979"/>
              <a:t>Sprint 3 goals story 1</a:t>
            </a:r>
            <a:endParaRPr sz="19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grpSp>
        <p:nvGrpSpPr>
          <p:cNvPr id="390" name="Google Shape;390;p34"/>
          <p:cNvGrpSpPr/>
          <p:nvPr/>
        </p:nvGrpSpPr>
        <p:grpSpPr>
          <a:xfrm>
            <a:off x="383861" y="786518"/>
            <a:ext cx="7941367" cy="579047"/>
            <a:chOff x="337225" y="646350"/>
            <a:chExt cx="8115029" cy="551106"/>
          </a:xfrm>
        </p:grpSpPr>
        <p:sp>
          <p:nvSpPr>
            <p:cNvPr id="391" name="Google Shape;391;p34"/>
            <p:cNvSpPr/>
            <p:nvPr/>
          </p:nvSpPr>
          <p:spPr>
            <a:xfrm>
              <a:off x="337225" y="646350"/>
              <a:ext cx="8115000" cy="551100"/>
            </a:xfrm>
            <a:prstGeom prst="rect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4"/>
            <p:cNvSpPr txBox="1"/>
            <p:nvPr/>
          </p:nvSpPr>
          <p:spPr>
            <a:xfrm>
              <a:off x="990954" y="646356"/>
              <a:ext cx="7461300" cy="55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fr">
                  <a:solidFill>
                    <a:schemeClr val="lt1"/>
                  </a:solidFill>
                </a:rPr>
                <a:t>Improve Tracking mode :</a:t>
              </a:r>
              <a:r>
                <a:rPr i="1" lang="fr">
                  <a:solidFill>
                    <a:schemeClr val="lt1"/>
                  </a:solidFill>
                </a:rPr>
                <a:t> As a user, I want to be followed in a small curve and i want the X-car stopped if an obstacle appear between us : Nicolas - Arthur - Louis</a:t>
              </a:r>
              <a:endParaRPr i="1">
                <a:solidFill>
                  <a:schemeClr val="lt1"/>
                </a:solidFill>
              </a:endParaRPr>
            </a:p>
          </p:txBody>
        </p:sp>
      </p:grpSp>
      <p:sp>
        <p:nvSpPr>
          <p:cNvPr id="393" name="Google Shape;393;p34"/>
          <p:cNvSpPr txBox="1"/>
          <p:nvPr/>
        </p:nvSpPr>
        <p:spPr>
          <a:xfrm>
            <a:off x="383850" y="2207275"/>
            <a:ext cx="8028300" cy="18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Check if the Xcar can recognise only the user in a window vision with several humans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Check if in a 15 degree turn the X-car can follow the user 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Check if X-Car avoid an </a:t>
            </a:r>
            <a:r>
              <a:rPr lang="fr">
                <a:solidFill>
                  <a:schemeClr val="dk1"/>
                </a:solidFill>
              </a:rPr>
              <a:t>obstacle that</a:t>
            </a:r>
            <a:r>
              <a:rPr lang="fr">
                <a:solidFill>
                  <a:schemeClr val="dk1"/>
                </a:solidFill>
              </a:rPr>
              <a:t> appears behind the user in a straight line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4"/>
          <p:cNvSpPr/>
          <p:nvPr/>
        </p:nvSpPr>
        <p:spPr>
          <a:xfrm>
            <a:off x="520300" y="869650"/>
            <a:ext cx="412800" cy="41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5" name="Google Shape;39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300" y="869650"/>
            <a:ext cx="412800" cy="4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34"/>
          <p:cNvSpPr/>
          <p:nvPr/>
        </p:nvSpPr>
        <p:spPr>
          <a:xfrm>
            <a:off x="383850" y="1506650"/>
            <a:ext cx="2290800" cy="321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4"/>
          <p:cNvSpPr txBox="1"/>
          <p:nvPr/>
        </p:nvSpPr>
        <p:spPr>
          <a:xfrm>
            <a:off x="416550" y="1508750"/>
            <a:ext cx="2290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Test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"/>
          <p:cNvSpPr/>
          <p:nvPr/>
        </p:nvSpPr>
        <p:spPr>
          <a:xfrm>
            <a:off x="383850" y="1506650"/>
            <a:ext cx="2290800" cy="321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5"/>
          <p:cNvSpPr txBox="1"/>
          <p:nvPr>
            <p:ph idx="2" type="body"/>
          </p:nvPr>
        </p:nvSpPr>
        <p:spPr>
          <a:xfrm>
            <a:off x="1835696" y="91445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979"/>
              <a:t>Sprint 3 goals story 2</a:t>
            </a:r>
            <a:endParaRPr sz="19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grpSp>
        <p:nvGrpSpPr>
          <p:cNvPr id="404" name="Google Shape;404;p35"/>
          <p:cNvGrpSpPr/>
          <p:nvPr/>
        </p:nvGrpSpPr>
        <p:grpSpPr>
          <a:xfrm>
            <a:off x="383861" y="786518"/>
            <a:ext cx="7941367" cy="579047"/>
            <a:chOff x="337225" y="646350"/>
            <a:chExt cx="8115029" cy="551106"/>
          </a:xfrm>
        </p:grpSpPr>
        <p:sp>
          <p:nvSpPr>
            <p:cNvPr id="405" name="Google Shape;405;p35"/>
            <p:cNvSpPr/>
            <p:nvPr/>
          </p:nvSpPr>
          <p:spPr>
            <a:xfrm>
              <a:off x="337225" y="646350"/>
              <a:ext cx="8115000" cy="551100"/>
            </a:xfrm>
            <a:prstGeom prst="rect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5"/>
            <p:cNvSpPr txBox="1"/>
            <p:nvPr/>
          </p:nvSpPr>
          <p:spPr>
            <a:xfrm>
              <a:off x="990954" y="646356"/>
              <a:ext cx="7461300" cy="55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fr">
                  <a:solidFill>
                    <a:schemeClr val="lt1"/>
                  </a:solidFill>
                </a:rPr>
                <a:t>Improve Web Interface :</a:t>
              </a:r>
              <a:r>
                <a:rPr i="1" lang="fr">
                  <a:solidFill>
                    <a:schemeClr val="lt1"/>
                  </a:solidFill>
                </a:rPr>
                <a:t> As a user, I want a more interactive interface </a:t>
              </a:r>
              <a:r>
                <a:rPr i="1" lang="fr">
                  <a:solidFill>
                    <a:schemeClr val="lt1"/>
                  </a:solidFill>
                </a:rPr>
                <a:t>accessible</a:t>
              </a:r>
              <a:r>
                <a:rPr i="1" lang="fr">
                  <a:solidFill>
                    <a:schemeClr val="lt1"/>
                  </a:solidFill>
                </a:rPr>
                <a:t> on my smartphone : Baptiste - Well-John  </a:t>
              </a:r>
              <a:endParaRPr i="1">
                <a:solidFill>
                  <a:schemeClr val="lt1"/>
                </a:solidFill>
              </a:endParaRPr>
            </a:p>
          </p:txBody>
        </p:sp>
      </p:grpSp>
      <p:sp>
        <p:nvSpPr>
          <p:cNvPr id="407" name="Google Shape;407;p35"/>
          <p:cNvSpPr txBox="1"/>
          <p:nvPr/>
        </p:nvSpPr>
        <p:spPr>
          <a:xfrm>
            <a:off x="416550" y="1508750"/>
            <a:ext cx="2290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Tasks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08" name="Google Shape;408;p35"/>
          <p:cNvSpPr txBox="1"/>
          <p:nvPr/>
        </p:nvSpPr>
        <p:spPr>
          <a:xfrm>
            <a:off x="628350" y="1969025"/>
            <a:ext cx="68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1</a:t>
            </a:r>
            <a:r>
              <a:rPr lang="fr"/>
              <a:t>- </a:t>
            </a:r>
            <a:r>
              <a:rPr lang="fr">
                <a:solidFill>
                  <a:schemeClr val="dk1"/>
                </a:solidFill>
              </a:rPr>
              <a:t>Have access to the interface on smartphone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9" name="Google Shape;409;p35"/>
          <p:cNvSpPr/>
          <p:nvPr/>
        </p:nvSpPr>
        <p:spPr>
          <a:xfrm>
            <a:off x="429750" y="2076137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C3D6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10" name="Google Shape;410;p35"/>
          <p:cNvSpPr txBox="1"/>
          <p:nvPr/>
        </p:nvSpPr>
        <p:spPr>
          <a:xfrm>
            <a:off x="628350" y="2619900"/>
            <a:ext cx="746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2</a:t>
            </a:r>
            <a:r>
              <a:rPr lang="fr"/>
              <a:t>- Display history and </a:t>
            </a:r>
            <a:r>
              <a:rPr lang="fr"/>
              <a:t>battery</a:t>
            </a:r>
            <a:r>
              <a:rPr lang="fr"/>
              <a:t> feedback on the interface </a:t>
            </a:r>
            <a:endParaRPr/>
          </a:p>
        </p:txBody>
      </p:sp>
      <p:sp>
        <p:nvSpPr>
          <p:cNvPr id="411" name="Google Shape;411;p35"/>
          <p:cNvSpPr/>
          <p:nvPr/>
        </p:nvSpPr>
        <p:spPr>
          <a:xfrm>
            <a:off x="429750" y="2762950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FDBA3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12" name="Google Shape;412;p35"/>
          <p:cNvSpPr txBox="1"/>
          <p:nvPr/>
        </p:nvSpPr>
        <p:spPr>
          <a:xfrm>
            <a:off x="628266" y="3331900"/>
            <a:ext cx="58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3</a:t>
            </a:r>
            <a:r>
              <a:rPr lang="fr"/>
              <a:t>- Add interactive state machine to the interface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3" name="Google Shape;413;p35"/>
          <p:cNvSpPr/>
          <p:nvPr/>
        </p:nvSpPr>
        <p:spPr>
          <a:xfrm>
            <a:off x="429750" y="3449775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006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14" name="Google Shape;414;p35"/>
          <p:cNvSpPr/>
          <p:nvPr/>
        </p:nvSpPr>
        <p:spPr>
          <a:xfrm>
            <a:off x="520300" y="869650"/>
            <a:ext cx="412800" cy="41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5" name="Google Shape;41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50" y="869625"/>
            <a:ext cx="412876" cy="412876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5"/>
          <p:cNvSpPr txBox="1"/>
          <p:nvPr/>
        </p:nvSpPr>
        <p:spPr>
          <a:xfrm>
            <a:off x="6205175" y="3295075"/>
            <a:ext cx="35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13 Story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7" name="Google Shape;417;p35"/>
          <p:cNvSpPr txBox="1"/>
          <p:nvPr/>
        </p:nvSpPr>
        <p:spPr>
          <a:xfrm>
            <a:off x="6205175" y="2619900"/>
            <a:ext cx="35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8 Story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8" name="Google Shape;418;p35"/>
          <p:cNvSpPr txBox="1"/>
          <p:nvPr/>
        </p:nvSpPr>
        <p:spPr>
          <a:xfrm>
            <a:off x="6205175" y="2022525"/>
            <a:ext cx="35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8 Story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9" name="Google Shape;419;p35"/>
          <p:cNvSpPr/>
          <p:nvPr/>
        </p:nvSpPr>
        <p:spPr>
          <a:xfrm>
            <a:off x="484300" y="4178350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20" name="Google Shape;420;p35"/>
          <p:cNvSpPr txBox="1"/>
          <p:nvPr/>
        </p:nvSpPr>
        <p:spPr>
          <a:xfrm>
            <a:off x="641538" y="4062250"/>
            <a:ext cx="649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4</a:t>
            </a:r>
            <a:r>
              <a:rPr lang="fr"/>
              <a:t>- Improve the joystick on the interface </a:t>
            </a:r>
            <a:r>
              <a:rPr lang="fr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21" name="Google Shape;421;p35"/>
          <p:cNvSpPr txBox="1"/>
          <p:nvPr/>
        </p:nvSpPr>
        <p:spPr>
          <a:xfrm>
            <a:off x="6205175" y="4043900"/>
            <a:ext cx="35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5 Story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6"/>
          <p:cNvSpPr txBox="1"/>
          <p:nvPr>
            <p:ph idx="2" type="body"/>
          </p:nvPr>
        </p:nvSpPr>
        <p:spPr>
          <a:xfrm>
            <a:off x="1835696" y="91445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979"/>
              <a:t>Sprint 3 goals story 2</a:t>
            </a:r>
            <a:endParaRPr sz="19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grpSp>
        <p:nvGrpSpPr>
          <p:cNvPr id="427" name="Google Shape;427;p36"/>
          <p:cNvGrpSpPr/>
          <p:nvPr/>
        </p:nvGrpSpPr>
        <p:grpSpPr>
          <a:xfrm>
            <a:off x="383861" y="786518"/>
            <a:ext cx="7941367" cy="579047"/>
            <a:chOff x="337225" y="646350"/>
            <a:chExt cx="8115029" cy="551106"/>
          </a:xfrm>
        </p:grpSpPr>
        <p:sp>
          <p:nvSpPr>
            <p:cNvPr id="428" name="Google Shape;428;p36"/>
            <p:cNvSpPr/>
            <p:nvPr/>
          </p:nvSpPr>
          <p:spPr>
            <a:xfrm>
              <a:off x="337225" y="646350"/>
              <a:ext cx="8115000" cy="551100"/>
            </a:xfrm>
            <a:prstGeom prst="rect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6"/>
            <p:cNvSpPr txBox="1"/>
            <p:nvPr/>
          </p:nvSpPr>
          <p:spPr>
            <a:xfrm>
              <a:off x="990954" y="646356"/>
              <a:ext cx="7461300" cy="55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fr">
                  <a:solidFill>
                    <a:schemeClr val="lt1"/>
                  </a:solidFill>
                </a:rPr>
                <a:t>Improve Web Interface :</a:t>
              </a:r>
              <a:r>
                <a:rPr i="1" lang="fr">
                  <a:solidFill>
                    <a:schemeClr val="lt1"/>
                  </a:solidFill>
                </a:rPr>
                <a:t> As a user, I want a more interactive interface accessible on my smartphone : Baptiste - Well-John </a:t>
              </a:r>
              <a:endParaRPr i="1">
                <a:solidFill>
                  <a:schemeClr val="lt1"/>
                </a:solidFill>
              </a:endParaRPr>
            </a:p>
          </p:txBody>
        </p:sp>
      </p:grpSp>
      <p:sp>
        <p:nvSpPr>
          <p:cNvPr id="430" name="Google Shape;430;p36"/>
          <p:cNvSpPr txBox="1"/>
          <p:nvPr/>
        </p:nvSpPr>
        <p:spPr>
          <a:xfrm>
            <a:off x="383850" y="2207275"/>
            <a:ext cx="8301900" cy="23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Check if we can have access to the interface on the smartphone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Check if the history, the battery level and the state machine are display in real time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Check if the X-Car control react to the command from the joystick 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6"/>
          <p:cNvSpPr/>
          <p:nvPr/>
        </p:nvSpPr>
        <p:spPr>
          <a:xfrm>
            <a:off x="520300" y="869650"/>
            <a:ext cx="412800" cy="41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6"/>
          <p:cNvSpPr/>
          <p:nvPr/>
        </p:nvSpPr>
        <p:spPr>
          <a:xfrm>
            <a:off x="383850" y="1506650"/>
            <a:ext cx="2290800" cy="321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6"/>
          <p:cNvSpPr txBox="1"/>
          <p:nvPr/>
        </p:nvSpPr>
        <p:spPr>
          <a:xfrm>
            <a:off x="416550" y="1508750"/>
            <a:ext cx="2290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Test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434" name="Google Shape;43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50" y="869625"/>
            <a:ext cx="412876" cy="41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7"/>
          <p:cNvSpPr/>
          <p:nvPr/>
        </p:nvSpPr>
        <p:spPr>
          <a:xfrm>
            <a:off x="383850" y="1506650"/>
            <a:ext cx="2290800" cy="321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7"/>
          <p:cNvSpPr txBox="1"/>
          <p:nvPr>
            <p:ph idx="2" type="body"/>
          </p:nvPr>
        </p:nvSpPr>
        <p:spPr>
          <a:xfrm>
            <a:off x="1835696" y="91445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979"/>
              <a:t>Sprint 3 goals story 3</a:t>
            </a:r>
            <a:endParaRPr sz="19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grpSp>
        <p:nvGrpSpPr>
          <p:cNvPr id="441" name="Google Shape;441;p37"/>
          <p:cNvGrpSpPr/>
          <p:nvPr/>
        </p:nvGrpSpPr>
        <p:grpSpPr>
          <a:xfrm>
            <a:off x="383861" y="786518"/>
            <a:ext cx="7941367" cy="579047"/>
            <a:chOff x="337225" y="646350"/>
            <a:chExt cx="8115029" cy="551106"/>
          </a:xfrm>
        </p:grpSpPr>
        <p:sp>
          <p:nvSpPr>
            <p:cNvPr id="442" name="Google Shape;442;p37"/>
            <p:cNvSpPr/>
            <p:nvPr/>
          </p:nvSpPr>
          <p:spPr>
            <a:xfrm>
              <a:off x="337225" y="646350"/>
              <a:ext cx="8115000" cy="551100"/>
            </a:xfrm>
            <a:prstGeom prst="rect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7"/>
            <p:cNvSpPr txBox="1"/>
            <p:nvPr/>
          </p:nvSpPr>
          <p:spPr>
            <a:xfrm>
              <a:off x="990954" y="646356"/>
              <a:ext cx="7461300" cy="55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fr">
                  <a:solidFill>
                    <a:schemeClr val="lt1"/>
                  </a:solidFill>
                </a:rPr>
                <a:t>A safer and a more accurate tracking mode :</a:t>
              </a:r>
              <a:r>
                <a:rPr i="1" lang="fr">
                  <a:solidFill>
                    <a:schemeClr val="lt1"/>
                  </a:solidFill>
                </a:rPr>
                <a:t> As a user, I want the X-car to be safer and more accurate : Pierre - Loïc - Ana</a:t>
              </a:r>
              <a:endParaRPr i="1">
                <a:solidFill>
                  <a:schemeClr val="lt1"/>
                </a:solidFill>
              </a:endParaRPr>
            </a:p>
          </p:txBody>
        </p:sp>
      </p:grpSp>
      <p:sp>
        <p:nvSpPr>
          <p:cNvPr id="444" name="Google Shape;444;p37"/>
          <p:cNvSpPr txBox="1"/>
          <p:nvPr/>
        </p:nvSpPr>
        <p:spPr>
          <a:xfrm>
            <a:off x="416550" y="1508750"/>
            <a:ext cx="2290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Tasks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45" name="Google Shape;445;p37"/>
          <p:cNvSpPr txBox="1"/>
          <p:nvPr/>
        </p:nvSpPr>
        <p:spPr>
          <a:xfrm>
            <a:off x="628350" y="1969025"/>
            <a:ext cx="68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1</a:t>
            </a:r>
            <a:r>
              <a:rPr lang="fr"/>
              <a:t>- More accuracy tracking combining the Lidar and the Camera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6" name="Google Shape;446;p37"/>
          <p:cNvSpPr/>
          <p:nvPr/>
        </p:nvSpPr>
        <p:spPr>
          <a:xfrm>
            <a:off x="429750" y="2076137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C3D6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47" name="Google Shape;447;p37"/>
          <p:cNvSpPr txBox="1"/>
          <p:nvPr/>
        </p:nvSpPr>
        <p:spPr>
          <a:xfrm>
            <a:off x="628350" y="2619900"/>
            <a:ext cx="746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2</a:t>
            </a:r>
            <a:r>
              <a:rPr lang="fr"/>
              <a:t>- Combine the lidar/camera with the car control </a:t>
            </a:r>
            <a:endParaRPr/>
          </a:p>
        </p:txBody>
      </p:sp>
      <p:sp>
        <p:nvSpPr>
          <p:cNvPr id="448" name="Google Shape;448;p37"/>
          <p:cNvSpPr/>
          <p:nvPr/>
        </p:nvSpPr>
        <p:spPr>
          <a:xfrm>
            <a:off x="429750" y="2762950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FDBA3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49" name="Google Shape;449;p37"/>
          <p:cNvSpPr txBox="1"/>
          <p:nvPr/>
        </p:nvSpPr>
        <p:spPr>
          <a:xfrm>
            <a:off x="628275" y="3331900"/>
            <a:ext cx="581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Task 3</a:t>
            </a:r>
            <a:r>
              <a:rPr lang="fr"/>
              <a:t>- Update the state machine code with tracking mode and sensor checking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0" name="Google Shape;450;p37"/>
          <p:cNvSpPr/>
          <p:nvPr/>
        </p:nvSpPr>
        <p:spPr>
          <a:xfrm>
            <a:off x="429750" y="3449775"/>
            <a:ext cx="198600" cy="192900"/>
          </a:xfrm>
          <a:prstGeom prst="ellipse">
            <a:avLst/>
          </a:prstGeom>
          <a:noFill/>
          <a:ln cap="flat" cmpd="sng" w="38100">
            <a:solidFill>
              <a:srgbClr val="006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51" name="Google Shape;451;p37"/>
          <p:cNvSpPr/>
          <p:nvPr/>
        </p:nvSpPr>
        <p:spPr>
          <a:xfrm>
            <a:off x="520300" y="869650"/>
            <a:ext cx="412800" cy="41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2" name="Google Shape;4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297" y="869650"/>
            <a:ext cx="412800" cy="4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37"/>
          <p:cNvSpPr txBox="1"/>
          <p:nvPr/>
        </p:nvSpPr>
        <p:spPr>
          <a:xfrm>
            <a:off x="6785450" y="3436150"/>
            <a:ext cx="35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5 Story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4" name="Google Shape;454;p37"/>
          <p:cNvSpPr txBox="1"/>
          <p:nvPr/>
        </p:nvSpPr>
        <p:spPr>
          <a:xfrm>
            <a:off x="6785450" y="2655850"/>
            <a:ext cx="35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5 Story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5" name="Google Shape;455;p37"/>
          <p:cNvSpPr txBox="1"/>
          <p:nvPr/>
        </p:nvSpPr>
        <p:spPr>
          <a:xfrm>
            <a:off x="6785450" y="1969025"/>
            <a:ext cx="35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13 Story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8"/>
          <p:cNvSpPr txBox="1"/>
          <p:nvPr>
            <p:ph idx="2" type="body"/>
          </p:nvPr>
        </p:nvSpPr>
        <p:spPr>
          <a:xfrm>
            <a:off x="1835696" y="91445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979"/>
              <a:t>Sprint 3 goals story 3 </a:t>
            </a:r>
            <a:endParaRPr sz="19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grpSp>
        <p:nvGrpSpPr>
          <p:cNvPr id="461" name="Google Shape;461;p38"/>
          <p:cNvGrpSpPr/>
          <p:nvPr/>
        </p:nvGrpSpPr>
        <p:grpSpPr>
          <a:xfrm>
            <a:off x="383861" y="786518"/>
            <a:ext cx="7941367" cy="579047"/>
            <a:chOff x="337225" y="646350"/>
            <a:chExt cx="8115029" cy="551106"/>
          </a:xfrm>
        </p:grpSpPr>
        <p:sp>
          <p:nvSpPr>
            <p:cNvPr id="462" name="Google Shape;462;p38"/>
            <p:cNvSpPr/>
            <p:nvPr/>
          </p:nvSpPr>
          <p:spPr>
            <a:xfrm>
              <a:off x="337225" y="646350"/>
              <a:ext cx="8115000" cy="551100"/>
            </a:xfrm>
            <a:prstGeom prst="rect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8"/>
            <p:cNvSpPr txBox="1"/>
            <p:nvPr/>
          </p:nvSpPr>
          <p:spPr>
            <a:xfrm>
              <a:off x="990954" y="646356"/>
              <a:ext cx="7461300" cy="55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fr">
                  <a:solidFill>
                    <a:schemeClr val="lt1"/>
                  </a:solidFill>
                </a:rPr>
                <a:t>A safer and a more accurate tracking mode :</a:t>
              </a:r>
              <a:r>
                <a:rPr i="1" lang="fr">
                  <a:solidFill>
                    <a:schemeClr val="lt1"/>
                  </a:solidFill>
                </a:rPr>
                <a:t> As a user, I want the X-car to be safer and more accurate : Pierre - Loïc - Ana</a:t>
              </a:r>
              <a:endParaRPr i="1">
                <a:solidFill>
                  <a:schemeClr val="lt1"/>
                </a:solidFill>
              </a:endParaRPr>
            </a:p>
          </p:txBody>
        </p:sp>
      </p:grpSp>
      <p:sp>
        <p:nvSpPr>
          <p:cNvPr id="464" name="Google Shape;464;p38"/>
          <p:cNvSpPr txBox="1"/>
          <p:nvPr/>
        </p:nvSpPr>
        <p:spPr>
          <a:xfrm>
            <a:off x="383850" y="2207275"/>
            <a:ext cx="8301900" cy="23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Check if the angle and the distance </a:t>
            </a:r>
            <a:r>
              <a:rPr lang="fr">
                <a:solidFill>
                  <a:schemeClr val="dk1"/>
                </a:solidFill>
              </a:rPr>
              <a:t>between</a:t>
            </a:r>
            <a:r>
              <a:rPr lang="fr">
                <a:solidFill>
                  <a:schemeClr val="dk1"/>
                </a:solidFill>
              </a:rPr>
              <a:t> the car and the user is better  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Check if the value return by the lidar is received by our car_control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Check if the tracking mode is operational</a:t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8"/>
          <p:cNvSpPr/>
          <p:nvPr/>
        </p:nvSpPr>
        <p:spPr>
          <a:xfrm>
            <a:off x="520300" y="869650"/>
            <a:ext cx="412800" cy="41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8"/>
          <p:cNvSpPr/>
          <p:nvPr/>
        </p:nvSpPr>
        <p:spPr>
          <a:xfrm>
            <a:off x="383850" y="1506650"/>
            <a:ext cx="2290800" cy="321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8"/>
          <p:cNvSpPr txBox="1"/>
          <p:nvPr/>
        </p:nvSpPr>
        <p:spPr>
          <a:xfrm>
            <a:off x="416550" y="1508750"/>
            <a:ext cx="2290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Test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468" name="Google Shape;46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297" y="869650"/>
            <a:ext cx="412800" cy="4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9"/>
          <p:cNvSpPr txBox="1"/>
          <p:nvPr/>
        </p:nvSpPr>
        <p:spPr>
          <a:xfrm>
            <a:off x="1605350" y="111675"/>
            <a:ext cx="3912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 1 : </a:t>
            </a:r>
            <a:r>
              <a:rPr b="1" lang="fr" sz="1500">
                <a:solidFill>
                  <a:schemeClr val="dk1"/>
                </a:solidFill>
              </a:rPr>
              <a:t>Obstacle detection with Lidar</a:t>
            </a:r>
            <a:endParaRPr/>
          </a:p>
        </p:txBody>
      </p:sp>
      <p:sp>
        <p:nvSpPr>
          <p:cNvPr id="474" name="Google Shape;474;p39"/>
          <p:cNvSpPr txBox="1"/>
          <p:nvPr/>
        </p:nvSpPr>
        <p:spPr>
          <a:xfrm>
            <a:off x="497050" y="1631875"/>
            <a:ext cx="8432700" cy="19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</a:rPr>
              <a:t>Demo video 1 :</a:t>
            </a:r>
            <a:r>
              <a:rPr lang="fr" sz="1100"/>
              <a:t> </a:t>
            </a:r>
            <a:r>
              <a:rPr b="1" lang="fr" sz="1100" u="sng">
                <a:solidFill>
                  <a:schemeClr val="hlink"/>
                </a:solidFill>
                <a:hlinkClick r:id="rId3"/>
              </a:rPr>
              <a:t>https://drive.google.com/file/d/1MKXGXYR1N1UGXpxMEty7d87J06h8O5PM/view?usp=share_link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</a:rPr>
              <a:t>Demo video 2 :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b="1" lang="fr" sz="1200" u="sng">
                <a:solidFill>
                  <a:schemeClr val="hlink"/>
                </a:solidFill>
                <a:hlinkClick r:id="rId4"/>
              </a:rPr>
              <a:t>https://drive.google.com/file/d/1SU1Qd5ggXF-aJnxv0PYLp2LjRuocEo0Z/view?usp=share_link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</a:rPr>
              <a:t>Demo video 3 :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b="1" lang="fr" sz="1200" u="sng">
                <a:solidFill>
                  <a:schemeClr val="hlink"/>
                </a:solidFill>
                <a:hlinkClick r:id="rId5"/>
              </a:rPr>
              <a:t>https://drive.google.com/file/d/1rnTyEod8MMaEZUc8faUPkqfDSsfgRDvL/view?usp=share_link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0"/>
          <p:cNvSpPr txBox="1"/>
          <p:nvPr/>
        </p:nvSpPr>
        <p:spPr>
          <a:xfrm>
            <a:off x="1605350" y="111675"/>
            <a:ext cx="3240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 2 : </a:t>
            </a:r>
            <a:r>
              <a:rPr b="1" lang="fr" sz="1500">
                <a:solidFill>
                  <a:schemeClr val="dk1"/>
                </a:solidFill>
              </a:rPr>
              <a:t>Web interface</a:t>
            </a:r>
            <a:endParaRPr/>
          </a:p>
        </p:txBody>
      </p:sp>
      <p:sp>
        <p:nvSpPr>
          <p:cNvPr id="480" name="Google Shape;480;p40"/>
          <p:cNvSpPr txBox="1"/>
          <p:nvPr/>
        </p:nvSpPr>
        <p:spPr>
          <a:xfrm>
            <a:off x="507975" y="1631875"/>
            <a:ext cx="8432700" cy="19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</a:rPr>
              <a:t>Demo video 1 :</a:t>
            </a:r>
            <a:r>
              <a:rPr lang="fr" sz="1100"/>
              <a:t> </a:t>
            </a:r>
            <a:r>
              <a:rPr b="1" lang="fr" sz="1200" u="sng">
                <a:solidFill>
                  <a:schemeClr val="hlink"/>
                </a:solidFill>
                <a:hlinkClick r:id="rId3"/>
              </a:rPr>
              <a:t>https://drive.google.com/file/d/1V3iBpFQsGqw70xX5_shy5tVATlHuQR7p/view?usp=share_link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</a:rPr>
              <a:t>Demo video 2 :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b="1" lang="fr" sz="1200" u="sng">
                <a:solidFill>
                  <a:schemeClr val="hlink"/>
                </a:solidFill>
                <a:hlinkClick r:id="rId4"/>
              </a:rPr>
              <a:t>https://drive.google.com/file/d/1Tj4BdfDJEzBMkI4pki3EfTR2Fn32BSBQ/view?usp=share_link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1"/>
          <p:cNvSpPr txBox="1"/>
          <p:nvPr/>
        </p:nvSpPr>
        <p:spPr>
          <a:xfrm>
            <a:off x="1605350" y="111675"/>
            <a:ext cx="3240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 3 : </a:t>
            </a:r>
            <a:r>
              <a:rPr b="1" lang="fr" sz="1500">
                <a:solidFill>
                  <a:schemeClr val="dk1"/>
                </a:solidFill>
              </a:rPr>
              <a:t>Tracking a person</a:t>
            </a:r>
            <a:endParaRPr/>
          </a:p>
        </p:txBody>
      </p:sp>
      <p:sp>
        <p:nvSpPr>
          <p:cNvPr id="486" name="Google Shape;486;p41"/>
          <p:cNvSpPr txBox="1"/>
          <p:nvPr/>
        </p:nvSpPr>
        <p:spPr>
          <a:xfrm>
            <a:off x="507975" y="1631875"/>
            <a:ext cx="8432700" cy="1971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</a:rPr>
              <a:t>Demo video1 :</a:t>
            </a:r>
            <a:r>
              <a:rPr lang="fr" sz="1100"/>
              <a:t> </a:t>
            </a:r>
            <a:r>
              <a:rPr b="1" lang="fr" sz="1200" u="sng">
                <a:solidFill>
                  <a:schemeClr val="hlink"/>
                </a:solidFill>
                <a:hlinkClick r:id="rId3"/>
              </a:rPr>
              <a:t>https://drive.google.com/file/d/1VWtnhrUUv4bWb3g2I1dd3qVjA-9eP9Hr/view?usp=share_link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500">
                <a:solidFill>
                  <a:schemeClr val="dk2"/>
                </a:solidFill>
              </a:rPr>
              <a:t>Demo video1 :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b="1" lang="fr" sz="1200" u="sng">
                <a:solidFill>
                  <a:schemeClr val="accent5"/>
                </a:solidFill>
              </a:rPr>
              <a:t>https://drive.google.com/file/d/1lS8fp1Xm7_tYnlALUevbTTMCEUVjlBCb/view?usp=drive_link</a:t>
            </a:r>
            <a:endParaRPr b="1" sz="1100" u="sng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2"/>
          <p:cNvSpPr txBox="1"/>
          <p:nvPr/>
        </p:nvSpPr>
        <p:spPr>
          <a:xfrm>
            <a:off x="2597900" y="121900"/>
            <a:ext cx="3240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 4 : State machine variables </a:t>
            </a:r>
            <a:endParaRPr/>
          </a:p>
        </p:txBody>
      </p:sp>
      <p:sp>
        <p:nvSpPr>
          <p:cNvPr id="492" name="Google Shape;492;p42"/>
          <p:cNvSpPr txBox="1"/>
          <p:nvPr/>
        </p:nvSpPr>
        <p:spPr>
          <a:xfrm>
            <a:off x="60600" y="495900"/>
            <a:ext cx="9083400" cy="45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2300">
                <a:solidFill>
                  <a:schemeClr val="dk1"/>
                </a:solidFill>
              </a:rPr>
              <a:t>Variables</a:t>
            </a:r>
            <a:endParaRPr b="1"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obstacle_ar, obstacle_av </a:t>
            </a:r>
            <a:r>
              <a:rPr lang="fr" sz="1100">
                <a:solidFill>
                  <a:schemeClr val="dk1"/>
                </a:solidFill>
              </a:rPr>
              <a:t>: if there is an obstacle at 20 cm forward/backward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obstacle_unavoidable</a:t>
            </a:r>
            <a:r>
              <a:rPr lang="fr" sz="1100">
                <a:solidFill>
                  <a:schemeClr val="dk1"/>
                </a:solidFill>
              </a:rPr>
              <a:t>: inevitable obistacle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sensor_dead : </a:t>
            </a:r>
            <a:r>
              <a:rPr lang="fr" sz="1100">
                <a:solidFill>
                  <a:schemeClr val="dk1"/>
                </a:solidFill>
              </a:rPr>
              <a:t>a/multiple sensors are not working anymore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connection: </a:t>
            </a:r>
            <a:r>
              <a:rPr lang="fr" sz="1100">
                <a:solidFill>
                  <a:schemeClr val="dk1"/>
                </a:solidFill>
              </a:rPr>
              <a:t>connection with user established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emergency_btn : </a:t>
            </a:r>
            <a:r>
              <a:rPr lang="fr" sz="1100">
                <a:solidFill>
                  <a:schemeClr val="dk1"/>
                </a:solidFill>
              </a:rPr>
              <a:t>emergency button is pressed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dir_av, dir_ar : </a:t>
            </a:r>
            <a:r>
              <a:rPr lang="fr" sz="1100">
                <a:solidFill>
                  <a:schemeClr val="dk1"/>
                </a:solidFill>
              </a:rPr>
              <a:t>movement direction of the car (forward or backward)  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ps : </a:t>
            </a:r>
            <a:r>
              <a:rPr lang="fr" sz="1100">
                <a:solidFill>
                  <a:schemeClr val="dk1"/>
                </a:solidFill>
              </a:rPr>
              <a:t>previous state, at each transition the last state is kept in memory</a:t>
            </a:r>
            <a:r>
              <a:rPr b="1" lang="fr" sz="1100">
                <a:solidFill>
                  <a:schemeClr val="dk1"/>
                </a:solidFill>
              </a:rPr>
              <a:t> 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stop_timer: </a:t>
            </a:r>
            <a:r>
              <a:rPr lang="fr" sz="1100">
                <a:solidFill>
                  <a:schemeClr val="dk1"/>
                </a:solidFill>
              </a:rPr>
              <a:t>time of state passage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manual, tracking, autonomous, Idle</a:t>
            </a:r>
            <a:r>
              <a:rPr lang="fr" sz="1100">
                <a:solidFill>
                  <a:schemeClr val="dk1"/>
                </a:solidFill>
              </a:rPr>
              <a:t> : button on the HMI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return : </a:t>
            </a:r>
            <a:r>
              <a:rPr lang="fr" sz="1100">
                <a:solidFill>
                  <a:schemeClr val="dk1"/>
                </a:solidFill>
              </a:rPr>
              <a:t>return button on the HMI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3"/>
          <p:cNvSpPr txBox="1"/>
          <p:nvPr/>
        </p:nvSpPr>
        <p:spPr>
          <a:xfrm>
            <a:off x="2597900" y="121900"/>
            <a:ext cx="3240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 5 : State machine transitions  </a:t>
            </a:r>
            <a:endParaRPr/>
          </a:p>
        </p:txBody>
      </p:sp>
      <p:sp>
        <p:nvSpPr>
          <p:cNvPr id="498" name="Google Shape;498;p43"/>
          <p:cNvSpPr txBox="1"/>
          <p:nvPr/>
        </p:nvSpPr>
        <p:spPr>
          <a:xfrm>
            <a:off x="60600" y="495900"/>
            <a:ext cx="9083400" cy="53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dk1"/>
                </a:solidFill>
              </a:rPr>
              <a:t>Transitions</a:t>
            </a:r>
            <a:endParaRPr b="1"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1) </a:t>
            </a:r>
            <a:r>
              <a:rPr b="1" lang="fr" sz="1100">
                <a:solidFill>
                  <a:schemeClr val="dk1"/>
                </a:solidFill>
              </a:rPr>
              <a:t>Manual Mode -&gt; Security Mode</a:t>
            </a:r>
            <a:r>
              <a:rPr lang="fr" sz="1100">
                <a:solidFill>
                  <a:schemeClr val="dk1"/>
                </a:solidFill>
              </a:rPr>
              <a:t> [((obstacle_av and dir_av) or (obstacle_ar and dir_ar)) or or sensor_dead ] and connection and 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2) </a:t>
            </a:r>
            <a:r>
              <a:rPr b="1" lang="fr" sz="1100">
                <a:solidFill>
                  <a:schemeClr val="dk1"/>
                </a:solidFill>
              </a:rPr>
              <a:t>Manual Mode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b="1" lang="fr" sz="1100">
                <a:solidFill>
                  <a:schemeClr val="dk1"/>
                </a:solidFill>
              </a:rPr>
              <a:t>-&gt; Idle </a:t>
            </a:r>
            <a:r>
              <a:rPr lang="fr" sz="1100">
                <a:solidFill>
                  <a:schemeClr val="dk1"/>
                </a:solidFill>
              </a:rPr>
              <a:t>return</a:t>
            </a:r>
            <a:r>
              <a:rPr b="1" lang="fr" sz="1100">
                <a:solidFill>
                  <a:schemeClr val="dk1"/>
                </a:solidFill>
              </a:rPr>
              <a:t> </a:t>
            </a:r>
            <a:r>
              <a:rPr lang="fr" sz="1100">
                <a:solidFill>
                  <a:schemeClr val="dk1"/>
                </a:solidFill>
              </a:rPr>
              <a:t>and !manual and connection and !sensor_dead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3)</a:t>
            </a:r>
            <a:r>
              <a:rPr b="1" lang="fr" sz="1100">
                <a:solidFill>
                  <a:schemeClr val="dk1"/>
                </a:solidFill>
              </a:rPr>
              <a:t> Manual Mode -&gt; Emergency stop </a:t>
            </a:r>
            <a:r>
              <a:rPr lang="fr" sz="1100">
                <a:solidFill>
                  <a:schemeClr val="dk1"/>
                </a:solidFill>
              </a:rPr>
              <a:t>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4)</a:t>
            </a:r>
            <a:r>
              <a:rPr b="1" lang="fr" sz="1100">
                <a:solidFill>
                  <a:srgbClr val="FF0000"/>
                </a:solidFill>
              </a:rPr>
              <a:t> </a:t>
            </a:r>
            <a:r>
              <a:rPr b="1" lang="fr" sz="1100">
                <a:solidFill>
                  <a:schemeClr val="dk1"/>
                </a:solidFill>
              </a:rPr>
              <a:t>Manual Mode -&gt; Manual Mode </a:t>
            </a:r>
            <a:r>
              <a:rPr lang="fr" sz="1100">
                <a:solidFill>
                  <a:schemeClr val="dk1"/>
                </a:solidFill>
              </a:rPr>
              <a:t>!emergency_btn and ((obsatcle_ar and dir_av) or (obstacle_av and dir_ar) or (!obstacle_ar and !obstacle_av)) and manual and !return and connection and !sensors_dead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5) Manual Mode -&gt; Emergency_Shutdown </a:t>
            </a:r>
            <a:r>
              <a:rPr lang="fr" sz="1100">
                <a:solidFill>
                  <a:schemeClr val="dk1"/>
                </a:solidFill>
              </a:rPr>
              <a:t>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6) Manual Mode -&gt; Standby</a:t>
            </a:r>
            <a:r>
              <a:rPr lang="fr" sz="1100">
                <a:solidFill>
                  <a:schemeClr val="dk1"/>
                </a:solidFill>
              </a:rPr>
              <a:t> !emergency_btn and !emergency_shutdown and !connection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7) </a:t>
            </a:r>
            <a:r>
              <a:rPr b="1" lang="fr" sz="1100">
                <a:solidFill>
                  <a:schemeClr val="dk1"/>
                </a:solidFill>
              </a:rPr>
              <a:t>Tracking Mode -&gt; Security Mode </a:t>
            </a:r>
            <a:r>
              <a:rPr lang="fr" sz="1100">
                <a:solidFill>
                  <a:schemeClr val="dk1"/>
                </a:solidFill>
              </a:rPr>
              <a:t>[(((obstacle_av and dir_av) or (obstacle_ar and dir_ar)) and obstacle_unavoidable) or sensor_dead ] and connection and !emerrgency_btn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8) </a:t>
            </a:r>
            <a:r>
              <a:rPr b="1" lang="fr" sz="1100">
                <a:solidFill>
                  <a:schemeClr val="dk1"/>
                </a:solidFill>
              </a:rPr>
              <a:t>Tracking Mode -&gt; idle</a:t>
            </a:r>
            <a:r>
              <a:rPr lang="fr" sz="1100">
                <a:solidFill>
                  <a:schemeClr val="dk1"/>
                </a:solidFill>
              </a:rPr>
              <a:t> Idle and !tracking and connection and !sensor_dead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9)</a:t>
            </a:r>
            <a:r>
              <a:rPr b="1" lang="fr" sz="1100">
                <a:solidFill>
                  <a:schemeClr val="dk1"/>
                </a:solidFill>
              </a:rPr>
              <a:t> Tracking Mode -&gt; Emergency Stop</a:t>
            </a:r>
            <a:r>
              <a:rPr lang="fr" sz="1100">
                <a:solidFill>
                  <a:schemeClr val="dk1"/>
                </a:solidFill>
              </a:rPr>
              <a:t> 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2736304" y="4822397"/>
            <a:ext cx="5652000" cy="179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idx="2" type="body"/>
          </p:nvPr>
        </p:nvSpPr>
        <p:spPr>
          <a:xfrm>
            <a:off x="2267696" y="112819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979"/>
              <a:t>The team</a:t>
            </a:r>
            <a:endParaRPr sz="1979"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502" y="868165"/>
            <a:ext cx="7077004" cy="3515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2325" y="998250"/>
            <a:ext cx="383601" cy="38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4"/>
          <p:cNvSpPr txBox="1"/>
          <p:nvPr/>
        </p:nvSpPr>
        <p:spPr>
          <a:xfrm>
            <a:off x="2597900" y="121900"/>
            <a:ext cx="3240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 6 : State machine transitions  </a:t>
            </a:r>
            <a:endParaRPr/>
          </a:p>
        </p:txBody>
      </p:sp>
      <p:sp>
        <p:nvSpPr>
          <p:cNvPr id="504" name="Google Shape;504;p44"/>
          <p:cNvSpPr txBox="1"/>
          <p:nvPr/>
        </p:nvSpPr>
        <p:spPr>
          <a:xfrm>
            <a:off x="30300" y="472800"/>
            <a:ext cx="9083400" cy="39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10)</a:t>
            </a:r>
            <a:r>
              <a:rPr b="1" lang="fr" sz="1100">
                <a:solidFill>
                  <a:srgbClr val="FF0000"/>
                </a:solidFill>
              </a:rPr>
              <a:t> </a:t>
            </a:r>
            <a:r>
              <a:rPr b="1" lang="fr" sz="1100">
                <a:solidFill>
                  <a:schemeClr val="dk1"/>
                </a:solidFill>
              </a:rPr>
              <a:t>Tracking Mode -&gt; Tracking Mode </a:t>
            </a:r>
            <a:r>
              <a:rPr lang="fr" sz="1100">
                <a:solidFill>
                  <a:schemeClr val="dk1"/>
                </a:solidFill>
              </a:rPr>
              <a:t> ( ( ((obstacle_av and dir_av) or (obstacle_ar and dir_ar)) and !obstacle_unavoidable) or (!obstacle_ar and !obstacle_av) ) and connection and !sensors_dead and !emergency_btn and tracking and !return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11) Tracking Mode -&gt; Emergency_Shutdown</a:t>
            </a:r>
            <a:r>
              <a:rPr lang="fr" sz="1100">
                <a:solidFill>
                  <a:schemeClr val="dk1"/>
                </a:solidFill>
              </a:rPr>
              <a:t> 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12) Tracking Mode -&gt; Standby</a:t>
            </a:r>
            <a:r>
              <a:rPr lang="fr" sz="1100">
                <a:solidFill>
                  <a:schemeClr val="dk1"/>
                </a:solidFill>
              </a:rPr>
              <a:t> !emergency_btn and !emergency_shutdown and !connection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13) </a:t>
            </a:r>
            <a:r>
              <a:rPr b="1" lang="fr" sz="1100">
                <a:solidFill>
                  <a:schemeClr val="dk1"/>
                </a:solidFill>
              </a:rPr>
              <a:t>Autonomous Mode -&gt; Security Mode </a:t>
            </a:r>
            <a:r>
              <a:rPr lang="fr" sz="1100">
                <a:solidFill>
                  <a:schemeClr val="dk1"/>
                </a:solidFill>
              </a:rPr>
              <a:t>[(((obstacle_av and dir_av) or (obstacle_ar and dir_ar)) and obstacle_unavoidable) or sensor_dead ] and connection and  !emerrgency_btn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14) </a:t>
            </a:r>
            <a:r>
              <a:rPr b="1" lang="fr" sz="1100">
                <a:solidFill>
                  <a:schemeClr val="dk1"/>
                </a:solidFill>
              </a:rPr>
              <a:t>Autonomous Mode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b="1" lang="fr" sz="1100">
                <a:solidFill>
                  <a:schemeClr val="dk1"/>
                </a:solidFill>
              </a:rPr>
              <a:t>-&gt; idle</a:t>
            </a:r>
            <a:r>
              <a:rPr lang="fr" sz="1100">
                <a:solidFill>
                  <a:schemeClr val="dk1"/>
                </a:solidFill>
              </a:rPr>
              <a:t> Idle and !autonomous and connection and !sensor_dead and !emergency_btn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15)</a:t>
            </a:r>
            <a:r>
              <a:rPr b="1" lang="fr" sz="1100">
                <a:solidFill>
                  <a:schemeClr val="dk1"/>
                </a:solidFill>
              </a:rPr>
              <a:t> Autonomous Mode -&gt; Emergency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b="1" lang="fr" sz="1100">
                <a:solidFill>
                  <a:schemeClr val="dk1"/>
                </a:solidFill>
              </a:rPr>
              <a:t>Stop </a:t>
            </a:r>
            <a:r>
              <a:rPr lang="fr" sz="1100">
                <a:solidFill>
                  <a:schemeClr val="dk1"/>
                </a:solidFill>
              </a:rPr>
              <a:t>emergency_btn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16)</a:t>
            </a:r>
            <a:r>
              <a:rPr b="1" lang="fr" sz="1100">
                <a:solidFill>
                  <a:srgbClr val="FF0000"/>
                </a:solidFill>
              </a:rPr>
              <a:t> </a:t>
            </a:r>
            <a:r>
              <a:rPr b="1" lang="fr" sz="1100">
                <a:solidFill>
                  <a:schemeClr val="dk1"/>
                </a:solidFill>
              </a:rPr>
              <a:t>Autonomous Mode -&gt; Autonomous Mode</a:t>
            </a:r>
            <a:r>
              <a:rPr lang="fr" sz="1100">
                <a:solidFill>
                  <a:schemeClr val="dk1"/>
                </a:solidFill>
              </a:rPr>
              <a:t> ( ( ( (obstacle_av and dir_av) or (obstacle_ar and dir_ar) ) and !obstacle_unavoidable) or (!obstacle_ar and !obstacle_av)) and connection and !sensors_dead and  !emergency and autonomous and !return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17) Autonomous Mode -&gt; Emergency_Shutdown</a:t>
            </a:r>
            <a:r>
              <a:rPr lang="fr" sz="1100">
                <a:solidFill>
                  <a:schemeClr val="dk1"/>
                </a:solidFill>
              </a:rPr>
              <a:t> 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18) </a:t>
            </a:r>
            <a:r>
              <a:rPr b="1" lang="fr" sz="1100">
                <a:solidFill>
                  <a:schemeClr val="dk1"/>
                </a:solidFill>
              </a:rPr>
              <a:t>Security Mode -&gt; Manual Mode </a:t>
            </a:r>
            <a:r>
              <a:rPr lang="fr" sz="1100">
                <a:solidFill>
                  <a:schemeClr val="dk1"/>
                </a:solidFill>
              </a:rPr>
              <a:t>( (!obstacle_ar and !obstacle_av) or ((obstacle_ar and dir_av) or (obstacle_av and dir_ar))) and !sensor_dead and connection and ps = manual and !emergency_btn and !emergency_shutdown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5"/>
          <p:cNvSpPr txBox="1"/>
          <p:nvPr/>
        </p:nvSpPr>
        <p:spPr>
          <a:xfrm>
            <a:off x="2597900" y="121900"/>
            <a:ext cx="3240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 7 : State machine transitions  </a:t>
            </a:r>
            <a:endParaRPr/>
          </a:p>
        </p:txBody>
      </p:sp>
      <p:sp>
        <p:nvSpPr>
          <p:cNvPr id="510" name="Google Shape;510;p45"/>
          <p:cNvSpPr txBox="1"/>
          <p:nvPr/>
        </p:nvSpPr>
        <p:spPr>
          <a:xfrm>
            <a:off x="60600" y="553525"/>
            <a:ext cx="9083400" cy="4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19) </a:t>
            </a:r>
            <a:r>
              <a:rPr b="1" lang="fr" sz="1100">
                <a:solidFill>
                  <a:schemeClr val="dk1"/>
                </a:solidFill>
              </a:rPr>
              <a:t>Security Mode -&gt; Tracking Mode </a:t>
            </a:r>
            <a:r>
              <a:rPr lang="fr" sz="1100">
                <a:solidFill>
                  <a:schemeClr val="dk1"/>
                </a:solidFill>
              </a:rPr>
              <a:t>((!obstacle_ar and !obstacle_av) or (obstacle_av and dir_ar) or (obstacle_ar and dir_av) or (((obstacle_av and dir_av) or (obstacle_ar and dir_ar))and !obstacle_unavoidable)) and !sensor_dead and connection and ps = tracking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20) </a:t>
            </a:r>
            <a:r>
              <a:rPr b="1" lang="fr" sz="1100">
                <a:solidFill>
                  <a:schemeClr val="dk1"/>
                </a:solidFill>
              </a:rPr>
              <a:t>Security Mode -&gt; Autonomous Mode </a:t>
            </a:r>
            <a:r>
              <a:rPr lang="fr" sz="1100">
                <a:solidFill>
                  <a:schemeClr val="dk1"/>
                </a:solidFill>
              </a:rPr>
              <a:t>((!obstacle_ar and !obstacle_av) or (obstacle_ar and dir_av) or (obstacle_av and dir_ar) or (((obstacle_av and dir_av) or (obstacle_ar and dir_ar)) and !obstacle_unavoidable)) and !sensor_dead and connection and ps = autonomous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21)</a:t>
            </a:r>
            <a:r>
              <a:rPr b="1" lang="fr" sz="1100">
                <a:solidFill>
                  <a:schemeClr val="dk1"/>
                </a:solidFill>
              </a:rPr>
              <a:t> Security Mode -&gt; Security Mode</a:t>
            </a:r>
            <a:r>
              <a:rPr lang="fr" sz="1100">
                <a:solidFill>
                  <a:schemeClr val="dk1"/>
                </a:solidFill>
              </a:rPr>
              <a:t> (obstacle_unavoidable or sensor_dead or !connection)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22)</a:t>
            </a:r>
            <a:r>
              <a:rPr b="1" lang="fr" sz="1100">
                <a:solidFill>
                  <a:schemeClr val="dk1"/>
                </a:solidFill>
              </a:rPr>
              <a:t> Security Mode -&gt; Emergency Stop</a:t>
            </a:r>
            <a:r>
              <a:rPr lang="fr" sz="1100">
                <a:solidFill>
                  <a:schemeClr val="dk1"/>
                </a:solidFill>
              </a:rPr>
              <a:t> 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23) Security Mode -&gt; Emergency_Shutdown</a:t>
            </a:r>
            <a:r>
              <a:rPr lang="fr" sz="1100">
                <a:solidFill>
                  <a:schemeClr val="dk1"/>
                </a:solidFill>
              </a:rPr>
              <a:t> 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24) </a:t>
            </a:r>
            <a:r>
              <a:rPr b="1" lang="fr" sz="1100">
                <a:solidFill>
                  <a:schemeClr val="dk1"/>
                </a:solidFill>
              </a:rPr>
              <a:t>Emergency Stop -&gt; Idle </a:t>
            </a:r>
            <a:r>
              <a:rPr lang="fr" sz="1100">
                <a:solidFill>
                  <a:schemeClr val="dk1"/>
                </a:solidFill>
              </a:rPr>
              <a:t>btn_to_Idle and !emergency_shutdown and connection and !sensors_dead and !emergency_stop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25)</a:t>
            </a:r>
            <a:r>
              <a:rPr b="1" lang="fr" sz="1100">
                <a:solidFill>
                  <a:schemeClr val="dk1"/>
                </a:solidFill>
              </a:rPr>
              <a:t> Emergency Stop</a:t>
            </a:r>
            <a:r>
              <a:rPr lang="fr" sz="1100">
                <a:solidFill>
                  <a:schemeClr val="dk1"/>
                </a:solidFill>
              </a:rPr>
              <a:t> -&gt; </a:t>
            </a:r>
            <a:r>
              <a:rPr b="1" lang="fr" sz="1100">
                <a:solidFill>
                  <a:schemeClr val="dk1"/>
                </a:solidFill>
              </a:rPr>
              <a:t>emergency Stop</a:t>
            </a:r>
            <a:r>
              <a:rPr lang="fr" sz="1100">
                <a:solidFill>
                  <a:schemeClr val="dk1"/>
                </a:solidFill>
              </a:rPr>
              <a:t> (!btn_to_idle or !emergency_shutdown or emergency_btn)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26) </a:t>
            </a:r>
            <a:r>
              <a:rPr b="1" lang="fr" sz="1100">
                <a:solidFill>
                  <a:schemeClr val="dk1"/>
                </a:solidFill>
              </a:rPr>
              <a:t>Emergency Stop</a:t>
            </a:r>
            <a:r>
              <a:rPr lang="fr" sz="1100">
                <a:solidFill>
                  <a:schemeClr val="dk1"/>
                </a:solidFill>
              </a:rPr>
              <a:t> -&gt; </a:t>
            </a:r>
            <a:r>
              <a:rPr b="1" lang="fr" sz="1100">
                <a:solidFill>
                  <a:schemeClr val="dk1"/>
                </a:solidFill>
              </a:rPr>
              <a:t>Security Mode</a:t>
            </a:r>
            <a:r>
              <a:rPr lang="fr" sz="1100">
                <a:solidFill>
                  <a:schemeClr val="dk1"/>
                </a:solidFill>
              </a:rPr>
              <a:t>  sensors_dead and !emergency_shutdown and !emergency_btn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27) Emergency Stop -&gt; Emergency_Shutdown</a:t>
            </a:r>
            <a:r>
              <a:rPr lang="fr" sz="1100">
                <a:solidFill>
                  <a:schemeClr val="dk1"/>
                </a:solidFill>
              </a:rPr>
              <a:t> 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28) Emergency Stop -&gt; Standby</a:t>
            </a:r>
            <a:r>
              <a:rPr lang="fr" sz="1100">
                <a:solidFill>
                  <a:schemeClr val="dk1"/>
                </a:solidFill>
              </a:rPr>
              <a:t> !connection and !emergency_shutdown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6"/>
          <p:cNvSpPr txBox="1"/>
          <p:nvPr/>
        </p:nvSpPr>
        <p:spPr>
          <a:xfrm>
            <a:off x="2597900" y="121900"/>
            <a:ext cx="3240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 8 : State machine transitions  </a:t>
            </a:r>
            <a:endParaRPr/>
          </a:p>
        </p:txBody>
      </p:sp>
      <p:sp>
        <p:nvSpPr>
          <p:cNvPr id="516" name="Google Shape;516;p46"/>
          <p:cNvSpPr txBox="1"/>
          <p:nvPr/>
        </p:nvSpPr>
        <p:spPr>
          <a:xfrm>
            <a:off x="30300" y="507375"/>
            <a:ext cx="9083400" cy="6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29</a:t>
            </a:r>
            <a:r>
              <a:rPr b="1" lang="fr" sz="1100">
                <a:solidFill>
                  <a:schemeClr val="dk1"/>
                </a:solidFill>
              </a:rPr>
              <a:t>) Standby -&gt; idle </a:t>
            </a:r>
            <a:r>
              <a:rPr lang="fr" sz="1100">
                <a:solidFill>
                  <a:schemeClr val="dk1"/>
                </a:solidFill>
              </a:rPr>
              <a:t>connection</a:t>
            </a:r>
            <a:r>
              <a:rPr b="1" lang="fr" sz="1100">
                <a:solidFill>
                  <a:schemeClr val="dk1"/>
                </a:solidFill>
              </a:rPr>
              <a:t> </a:t>
            </a:r>
            <a:r>
              <a:rPr lang="fr" sz="1100">
                <a:solidFill>
                  <a:schemeClr val="dk1"/>
                </a:solidFill>
              </a:rPr>
              <a:t>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30) </a:t>
            </a:r>
            <a:r>
              <a:rPr b="1" lang="fr" sz="1100">
                <a:solidFill>
                  <a:schemeClr val="dk1"/>
                </a:solidFill>
              </a:rPr>
              <a:t>Standby-&gt;standby</a:t>
            </a:r>
            <a:r>
              <a:rPr lang="fr" sz="1100">
                <a:solidFill>
                  <a:schemeClr val="dk1"/>
                </a:solidFill>
              </a:rPr>
              <a:t>  !connection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31)</a:t>
            </a:r>
            <a:r>
              <a:rPr b="1" lang="fr" sz="1100">
                <a:solidFill>
                  <a:schemeClr val="dk1"/>
                </a:solidFill>
              </a:rPr>
              <a:t> Standby -&gt;Emergency_Shutdown </a:t>
            </a:r>
            <a:r>
              <a:rPr lang="fr" sz="1100">
                <a:solidFill>
                  <a:schemeClr val="dk1"/>
                </a:solidFill>
              </a:rPr>
              <a:t> 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32) </a:t>
            </a:r>
            <a:r>
              <a:rPr b="1" lang="fr" sz="1100">
                <a:solidFill>
                  <a:schemeClr val="dk1"/>
                </a:solidFill>
              </a:rPr>
              <a:t>idle -&gt; Security Mode </a:t>
            </a:r>
            <a:r>
              <a:rPr lang="fr" sz="1100">
                <a:solidFill>
                  <a:schemeClr val="dk1"/>
                </a:solidFill>
              </a:rPr>
              <a:t>sensor_dead and !emergency_btn and !emergency_shutdown and connection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33)</a:t>
            </a:r>
            <a:r>
              <a:rPr b="1" lang="fr" sz="1100">
                <a:solidFill>
                  <a:schemeClr val="dk1"/>
                </a:solidFill>
              </a:rPr>
              <a:t> idle-&gt;Emergency_Stop</a:t>
            </a:r>
            <a:r>
              <a:rPr lang="fr" sz="1100">
                <a:solidFill>
                  <a:schemeClr val="dk1"/>
                </a:solidFill>
              </a:rPr>
              <a:t> emergency_btn and !emergency_shutdown and connection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34) </a:t>
            </a:r>
            <a:r>
              <a:rPr b="1" lang="fr" sz="1100">
                <a:solidFill>
                  <a:schemeClr val="dk1"/>
                </a:solidFill>
              </a:rPr>
              <a:t>idle -&gt; Manual Mode </a:t>
            </a:r>
            <a:r>
              <a:rPr lang="fr" sz="1100">
                <a:solidFill>
                  <a:schemeClr val="dk1"/>
                </a:solidFill>
              </a:rPr>
              <a:t>manual and !tracking and !autonomous and connection or !sensor_dead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35) </a:t>
            </a:r>
            <a:r>
              <a:rPr b="1" lang="fr" sz="1100">
                <a:solidFill>
                  <a:schemeClr val="dk1"/>
                </a:solidFill>
              </a:rPr>
              <a:t>idle -&gt; Tracking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b="1" lang="fr" sz="1100">
                <a:solidFill>
                  <a:schemeClr val="dk1"/>
                </a:solidFill>
              </a:rPr>
              <a:t>Mode</a:t>
            </a:r>
            <a:r>
              <a:rPr lang="fr" sz="1100">
                <a:solidFill>
                  <a:schemeClr val="dk1"/>
                </a:solidFill>
              </a:rPr>
              <a:t> tracking !manual and !autonomous and connection or !sensor_dead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36) </a:t>
            </a:r>
            <a:r>
              <a:rPr b="1" lang="fr" sz="1100">
                <a:solidFill>
                  <a:schemeClr val="dk1"/>
                </a:solidFill>
              </a:rPr>
              <a:t>idle -&gt; Autonomous Mode </a:t>
            </a:r>
            <a:r>
              <a:rPr lang="fr" sz="1100">
                <a:solidFill>
                  <a:schemeClr val="dk1"/>
                </a:solidFill>
              </a:rPr>
              <a:t>autonomous and !tracking and !manual and connection and !sensor_dead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37)</a:t>
            </a:r>
            <a:r>
              <a:rPr b="1" lang="fr" sz="1100">
                <a:solidFill>
                  <a:schemeClr val="dk1"/>
                </a:solidFill>
              </a:rPr>
              <a:t> idle-&gt;idle</a:t>
            </a:r>
            <a:r>
              <a:rPr lang="fr" sz="1100">
                <a:solidFill>
                  <a:schemeClr val="dk1"/>
                </a:solidFill>
              </a:rPr>
              <a:t> !sensors_dead and connection and !emergency_btn and !emergency_shutdown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38) Idle -&gt; Emergency_Shutdown</a:t>
            </a:r>
            <a:r>
              <a:rPr lang="fr" sz="1100">
                <a:solidFill>
                  <a:schemeClr val="dk1"/>
                </a:solidFill>
              </a:rPr>
              <a:t> emergency_shutdown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40030"/>
            <a:ext cx="8839198" cy="2680479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47"/>
          <p:cNvSpPr/>
          <p:nvPr/>
        </p:nvSpPr>
        <p:spPr>
          <a:xfrm rot="-2080254">
            <a:off x="3136593" y="3791562"/>
            <a:ext cx="806874" cy="23134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23" name="Google Shape;523;p47"/>
          <p:cNvSpPr txBox="1"/>
          <p:nvPr/>
        </p:nvSpPr>
        <p:spPr>
          <a:xfrm>
            <a:off x="2597900" y="121900"/>
            <a:ext cx="3240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Annex 9 : Deliverables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idx="2" type="body"/>
          </p:nvPr>
        </p:nvSpPr>
        <p:spPr>
          <a:xfrm>
            <a:off x="645726" y="2290625"/>
            <a:ext cx="3786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Story 2 : </a:t>
            </a:r>
            <a:r>
              <a:rPr lang="fr" sz="1500"/>
              <a:t>Obstacle detection with Lidar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2736304" y="4822397"/>
            <a:ext cx="5652000" cy="1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 txBox="1"/>
          <p:nvPr>
            <p:ph idx="2" type="body"/>
          </p:nvPr>
        </p:nvSpPr>
        <p:spPr>
          <a:xfrm>
            <a:off x="2267696" y="112819"/>
            <a:ext cx="46086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979"/>
              <a:t>Realised Stories</a:t>
            </a:r>
            <a:endParaRPr sz="1979"/>
          </a:p>
        </p:txBody>
      </p:sp>
      <p:sp>
        <p:nvSpPr>
          <p:cNvPr id="104" name="Google Shape;104;p18"/>
          <p:cNvSpPr txBox="1"/>
          <p:nvPr>
            <p:ph idx="2" type="body"/>
          </p:nvPr>
        </p:nvSpPr>
        <p:spPr>
          <a:xfrm>
            <a:off x="645724" y="3452125"/>
            <a:ext cx="44133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Story 3 : </a:t>
            </a:r>
            <a:r>
              <a:rPr lang="fr" sz="1500"/>
              <a:t>Tracking a person</a:t>
            </a:r>
            <a:endParaRPr sz="1979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979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242775"/>
            <a:ext cx="710775" cy="71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2725" y="2098029"/>
            <a:ext cx="710775" cy="7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idx="2" type="body"/>
          </p:nvPr>
        </p:nvSpPr>
        <p:spPr>
          <a:xfrm>
            <a:off x="645726" y="1186250"/>
            <a:ext cx="24831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Story 1 : Web interface</a:t>
            </a:r>
            <a:endParaRPr sz="1979"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8150" y="1025563"/>
            <a:ext cx="638476" cy="63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idx="2" type="body"/>
          </p:nvPr>
        </p:nvSpPr>
        <p:spPr>
          <a:xfrm>
            <a:off x="1584024" y="173175"/>
            <a:ext cx="39354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1 : Web interface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900" y="12488"/>
            <a:ext cx="638476" cy="63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 rotWithShape="1">
          <a:blip r:embed="rId4">
            <a:alphaModFix/>
          </a:blip>
          <a:srcRect b="0" l="26805" r="25902" t="0"/>
          <a:stretch/>
        </p:blipFill>
        <p:spPr>
          <a:xfrm>
            <a:off x="867800" y="2025372"/>
            <a:ext cx="2087752" cy="2759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 rotWithShape="1">
          <a:blip r:embed="rId5">
            <a:alphaModFix/>
          </a:blip>
          <a:srcRect b="0" l="26983" r="25725" t="0"/>
          <a:stretch/>
        </p:blipFill>
        <p:spPr>
          <a:xfrm>
            <a:off x="3590725" y="2086788"/>
            <a:ext cx="2087757" cy="275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 rotWithShape="1">
          <a:blip r:embed="rId6">
            <a:alphaModFix/>
          </a:blip>
          <a:srcRect b="0" l="25919" r="25339" t="0"/>
          <a:stretch/>
        </p:blipFill>
        <p:spPr>
          <a:xfrm>
            <a:off x="6349000" y="2086788"/>
            <a:ext cx="2151690" cy="275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8" name="Google Shape;118;p19"/>
          <p:cNvGrpSpPr/>
          <p:nvPr/>
        </p:nvGrpSpPr>
        <p:grpSpPr>
          <a:xfrm>
            <a:off x="383850" y="786518"/>
            <a:ext cx="7941350" cy="582860"/>
            <a:chOff x="337214" y="646350"/>
            <a:chExt cx="8115011" cy="554735"/>
          </a:xfrm>
        </p:grpSpPr>
        <p:sp>
          <p:nvSpPr>
            <p:cNvPr id="119" name="Google Shape;119;p19"/>
            <p:cNvSpPr/>
            <p:nvPr/>
          </p:nvSpPr>
          <p:spPr>
            <a:xfrm>
              <a:off x="337225" y="646350"/>
              <a:ext cx="8115000" cy="551100"/>
            </a:xfrm>
            <a:prstGeom prst="rect">
              <a:avLst/>
            </a:prstGeom>
            <a:solidFill>
              <a:srgbClr val="0097A7"/>
            </a:solidFill>
            <a:ln cap="flat" cmpd="sng" w="9525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9"/>
            <p:cNvSpPr txBox="1"/>
            <p:nvPr/>
          </p:nvSpPr>
          <p:spPr>
            <a:xfrm>
              <a:off x="337214" y="649985"/>
              <a:ext cx="7461300" cy="55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fr">
                  <a:solidFill>
                    <a:srgbClr val="FFFFFF"/>
                  </a:solidFill>
                </a:rPr>
                <a:t>Web interface:</a:t>
              </a:r>
              <a:r>
                <a:rPr i="1" lang="fr">
                  <a:solidFill>
                    <a:srgbClr val="FFFFFF"/>
                  </a:solidFill>
                </a:rPr>
                <a:t> As a user, I want to navigate on a web application in order to change the modes of the vehicle or to stop it. I also want to have visual feedback on my interface</a:t>
              </a:r>
              <a:endParaRPr i="1">
                <a:solidFill>
                  <a:srgbClr val="FFFFFF"/>
                </a:solidFill>
              </a:endParaRPr>
            </a:p>
          </p:txBody>
        </p:sp>
      </p:grpSp>
      <p:sp>
        <p:nvSpPr>
          <p:cNvPr id="121" name="Google Shape;121;p19"/>
          <p:cNvSpPr txBox="1"/>
          <p:nvPr/>
        </p:nvSpPr>
        <p:spPr>
          <a:xfrm>
            <a:off x="383850" y="1504925"/>
            <a:ext cx="708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fr" sz="1300">
                <a:solidFill>
                  <a:schemeClr val="dk1"/>
                </a:solidFill>
              </a:rPr>
              <a:t>Implement our modes and the visual feedback in the interface  </a:t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1584024" y="173175"/>
            <a:ext cx="39354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1 : Web interface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900" y="12488"/>
            <a:ext cx="638476" cy="6384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390850" y="883950"/>
            <a:ext cx="708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fr" sz="1300">
                <a:solidFill>
                  <a:schemeClr val="dk1"/>
                </a:solidFill>
              </a:rPr>
              <a:t>Set up the communication between the application and the Xcar</a:t>
            </a:r>
            <a:r>
              <a:rPr b="1" lang="fr" sz="1300">
                <a:solidFill>
                  <a:schemeClr val="dk1"/>
                </a:solidFill>
              </a:rPr>
              <a:t>  </a:t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675" y="1880475"/>
            <a:ext cx="2475500" cy="247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 rotWithShape="1">
          <a:blip r:embed="rId5">
            <a:alphaModFix/>
          </a:blip>
          <a:srcRect b="0" l="0" r="0" t="9812"/>
          <a:stretch/>
        </p:blipFill>
        <p:spPr>
          <a:xfrm>
            <a:off x="1073375" y="2364250"/>
            <a:ext cx="1722102" cy="97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28972">
            <a:off x="3264713" y="1807521"/>
            <a:ext cx="1063326" cy="208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70000" y="2167425"/>
            <a:ext cx="2262300" cy="227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0"/>
          <p:cNvSpPr/>
          <p:nvPr/>
        </p:nvSpPr>
        <p:spPr>
          <a:xfrm rot="-5400000">
            <a:off x="6838533" y="2343723"/>
            <a:ext cx="297900" cy="434700"/>
          </a:xfrm>
          <a:prstGeom prst="flowChartDelay">
            <a:avLst/>
          </a:prstGeom>
          <a:solidFill>
            <a:srgbClr val="59595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6770133" y="2710039"/>
            <a:ext cx="434700" cy="54300"/>
          </a:xfrm>
          <a:prstGeom prst="roundRect">
            <a:avLst>
              <a:gd fmla="val 16667" name="adj"/>
            </a:avLst>
          </a:prstGeom>
          <a:solidFill>
            <a:srgbClr val="B2B2B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/>
          <p:nvPr/>
        </p:nvSpPr>
        <p:spPr>
          <a:xfrm rot="5400000">
            <a:off x="7139332" y="2578944"/>
            <a:ext cx="109500" cy="70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799997">
            <a:off x="5169072" y="1778277"/>
            <a:ext cx="798750" cy="1565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/>
          <p:nvPr/>
        </p:nvSpPr>
        <p:spPr>
          <a:xfrm>
            <a:off x="5970000" y="2571750"/>
            <a:ext cx="434700" cy="970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6148500" y="2522225"/>
            <a:ext cx="77700" cy="77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489256" y="2544750"/>
            <a:ext cx="557306" cy="3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/>
          <p:nvPr/>
        </p:nvSpPr>
        <p:spPr>
          <a:xfrm>
            <a:off x="8132500" y="3542538"/>
            <a:ext cx="77706" cy="77706"/>
          </a:xfrm>
          <a:prstGeom prst="flowChartTerminator">
            <a:avLst/>
          </a:prstGeom>
          <a:solidFill>
            <a:schemeClr val="dk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8193100" y="3560098"/>
            <a:ext cx="39204" cy="42606"/>
          </a:xfrm>
          <a:prstGeom prst="flowChartTerminator">
            <a:avLst/>
          </a:prstGeom>
          <a:solidFill>
            <a:srgbClr val="858585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5970575" y="3560088"/>
            <a:ext cx="77706" cy="77706"/>
          </a:xfrm>
          <a:prstGeom prst="flowChartTerminator">
            <a:avLst/>
          </a:prstGeom>
          <a:solidFill>
            <a:schemeClr val="dk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5952000" y="3577648"/>
            <a:ext cx="39204" cy="42606"/>
          </a:xfrm>
          <a:prstGeom prst="flowChartTerminator">
            <a:avLst/>
          </a:prstGeom>
          <a:solidFill>
            <a:srgbClr val="858585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idx="2" type="body"/>
          </p:nvPr>
        </p:nvSpPr>
        <p:spPr>
          <a:xfrm>
            <a:off x="1584024" y="173175"/>
            <a:ext cx="39354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1 : Web interface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900" y="12488"/>
            <a:ext cx="638476" cy="638476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1"/>
          <p:cNvSpPr txBox="1"/>
          <p:nvPr/>
        </p:nvSpPr>
        <p:spPr>
          <a:xfrm>
            <a:off x="416550" y="1508775"/>
            <a:ext cx="7986000" cy="23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❏"/>
            </a:pPr>
            <a:r>
              <a:rPr lang="fr">
                <a:solidFill>
                  <a:srgbClr val="000000"/>
                </a:solidFill>
              </a:rPr>
              <a:t>Check that all the modes are implemented on the </a:t>
            </a:r>
            <a:r>
              <a:rPr lang="fr"/>
              <a:t>web interface</a:t>
            </a:r>
            <a:r>
              <a:rPr lang="fr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❏"/>
            </a:pPr>
            <a:r>
              <a:rPr lang="fr">
                <a:solidFill>
                  <a:srgbClr val="000000"/>
                </a:solidFill>
              </a:rPr>
              <a:t>Check that all transitions of the state machine are respected and functional with the X-Car</a:t>
            </a:r>
            <a:endParaRPr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❏"/>
            </a:pPr>
            <a:r>
              <a:rPr lang="fr">
                <a:solidFill>
                  <a:srgbClr val="000000"/>
                </a:solidFill>
              </a:rPr>
              <a:t>Check that the user has access to visual feedback </a:t>
            </a:r>
            <a:r>
              <a:rPr lang="fr"/>
              <a:t>and history on the interface</a:t>
            </a:r>
            <a:endParaRPr strike="sngStrike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 txBox="1"/>
          <p:nvPr/>
        </p:nvSpPr>
        <p:spPr>
          <a:xfrm>
            <a:off x="416550" y="840963"/>
            <a:ext cx="2290800" cy="317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Test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idx="2" type="body"/>
          </p:nvPr>
        </p:nvSpPr>
        <p:spPr>
          <a:xfrm>
            <a:off x="1422675" y="173175"/>
            <a:ext cx="54885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2: Obstacle detection with the Lidar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sp>
        <p:nvSpPr>
          <p:cNvPr id="157" name="Google Shape;157;p22"/>
          <p:cNvSpPr txBox="1"/>
          <p:nvPr/>
        </p:nvSpPr>
        <p:spPr>
          <a:xfrm>
            <a:off x="390850" y="883950"/>
            <a:ext cx="708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fr" sz="1300">
                <a:solidFill>
                  <a:schemeClr val="dk1"/>
                </a:solidFill>
              </a:rPr>
              <a:t>O</a:t>
            </a:r>
            <a:r>
              <a:rPr b="1" lang="fr" sz="1300">
                <a:solidFill>
                  <a:schemeClr val="dk1"/>
                </a:solidFill>
              </a:rPr>
              <a:t>bstacles must be detected at 70cm forward and backward </a:t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9050" y="173185"/>
            <a:ext cx="393676" cy="39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200" y="2271150"/>
            <a:ext cx="1789251" cy="178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0313" y="2371388"/>
            <a:ext cx="1235974" cy="123597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2"/>
          <p:cNvSpPr/>
          <p:nvPr/>
        </p:nvSpPr>
        <p:spPr>
          <a:xfrm rot="10800000">
            <a:off x="1534650" y="2598225"/>
            <a:ext cx="3264900" cy="1065600"/>
          </a:xfrm>
          <a:prstGeom prst="rtTriangle">
            <a:avLst/>
          </a:prstGeom>
          <a:solidFill>
            <a:srgbClr val="FD3C3C">
              <a:alpha val="497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"/>
          <p:cNvSpPr/>
          <p:nvPr/>
        </p:nvSpPr>
        <p:spPr>
          <a:xfrm rot="-5400000">
            <a:off x="1316925" y="2408413"/>
            <a:ext cx="234000" cy="343800"/>
          </a:xfrm>
          <a:prstGeom prst="flowChartDelay">
            <a:avLst/>
          </a:prstGeom>
          <a:solidFill>
            <a:srgbClr val="59595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1262025" y="2697325"/>
            <a:ext cx="343800" cy="42600"/>
          </a:xfrm>
          <a:prstGeom prst="roundRect">
            <a:avLst>
              <a:gd fmla="val 16667" name="adj"/>
            </a:avLst>
          </a:prstGeom>
          <a:solidFill>
            <a:srgbClr val="B2B2B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2"/>
          <p:cNvSpPr/>
          <p:nvPr/>
        </p:nvSpPr>
        <p:spPr>
          <a:xfrm rot="5400000">
            <a:off x="1554286" y="2594228"/>
            <a:ext cx="86100" cy="55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1117375" y="2351825"/>
            <a:ext cx="274200" cy="269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2"/>
          <p:cNvSpPr txBox="1"/>
          <p:nvPr/>
        </p:nvSpPr>
        <p:spPr>
          <a:xfrm>
            <a:off x="2973825" y="3790975"/>
            <a:ext cx="8856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4"/>
                </a:solidFill>
              </a:rPr>
              <a:t>70</a:t>
            </a:r>
            <a:r>
              <a:rPr b="1" lang="fr" sz="1800">
                <a:solidFill>
                  <a:schemeClr val="accent4"/>
                </a:solidFill>
              </a:rPr>
              <a:t> cm</a:t>
            </a:r>
            <a:endParaRPr b="1" sz="1800">
              <a:solidFill>
                <a:schemeClr val="accent4"/>
              </a:solidFill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2470125" y="3607350"/>
            <a:ext cx="1893000" cy="126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8" name="Google Shape;168;p22"/>
          <p:cNvCxnSpPr>
            <a:endCxn id="159" idx="1"/>
          </p:cNvCxnSpPr>
          <p:nvPr/>
        </p:nvCxnSpPr>
        <p:spPr>
          <a:xfrm>
            <a:off x="196300" y="3162762"/>
            <a:ext cx="432900" cy="3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2"/>
          <p:cNvCxnSpPr/>
          <p:nvPr/>
        </p:nvCxnSpPr>
        <p:spPr>
          <a:xfrm>
            <a:off x="58175" y="3308300"/>
            <a:ext cx="5709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2"/>
          <p:cNvCxnSpPr/>
          <p:nvPr/>
        </p:nvCxnSpPr>
        <p:spPr>
          <a:xfrm>
            <a:off x="123300" y="3467562"/>
            <a:ext cx="432900" cy="3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2"/>
          <p:cNvSpPr/>
          <p:nvPr/>
        </p:nvSpPr>
        <p:spPr>
          <a:xfrm>
            <a:off x="539600" y="2571750"/>
            <a:ext cx="434700" cy="970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718100" y="2532900"/>
            <a:ext cx="77700" cy="77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">
            <a:off x="2470123" y="3140876"/>
            <a:ext cx="237975" cy="46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/>
          <p:nvPr/>
        </p:nvSpPr>
        <p:spPr>
          <a:xfrm>
            <a:off x="2340750" y="3335263"/>
            <a:ext cx="77706" cy="77706"/>
          </a:xfrm>
          <a:prstGeom prst="flowChartTerminator">
            <a:avLst/>
          </a:prstGeom>
          <a:solidFill>
            <a:schemeClr val="dk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2401350" y="3352823"/>
            <a:ext cx="39204" cy="42606"/>
          </a:xfrm>
          <a:prstGeom prst="flowChartTerminator">
            <a:avLst/>
          </a:prstGeom>
          <a:solidFill>
            <a:srgbClr val="858585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616525" y="3352813"/>
            <a:ext cx="77706" cy="77706"/>
          </a:xfrm>
          <a:prstGeom prst="flowChartTerminator">
            <a:avLst/>
          </a:prstGeom>
          <a:solidFill>
            <a:schemeClr val="dk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597950" y="3370373"/>
            <a:ext cx="39204" cy="42606"/>
          </a:xfrm>
          <a:prstGeom prst="flowChartTerminator">
            <a:avLst/>
          </a:prstGeom>
          <a:solidFill>
            <a:srgbClr val="858585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>
            <p:ph idx="2" type="body"/>
          </p:nvPr>
        </p:nvSpPr>
        <p:spPr>
          <a:xfrm>
            <a:off x="1422675" y="173175"/>
            <a:ext cx="54885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rPr lang="fr" sz="1879"/>
              <a:t>Story 2: Obstacle detection with the Lidar</a:t>
            </a:r>
            <a:endParaRPr sz="187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80"/>
              <a:buFont typeface="Arial"/>
              <a:buNone/>
            </a:pPr>
            <a:r>
              <a:t/>
            </a:r>
            <a:endParaRPr sz="1879"/>
          </a:p>
        </p:txBody>
      </p:sp>
      <p:pic>
        <p:nvPicPr>
          <p:cNvPr id="183" name="Google Shape;1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9050" y="173185"/>
            <a:ext cx="393676" cy="39367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3"/>
          <p:cNvSpPr/>
          <p:nvPr/>
        </p:nvSpPr>
        <p:spPr>
          <a:xfrm>
            <a:off x="1950000" y="1876100"/>
            <a:ext cx="1346100" cy="1313400"/>
          </a:xfrm>
          <a:prstGeom prst="ellipse">
            <a:avLst/>
          </a:prstGeom>
          <a:solidFill>
            <a:srgbClr val="44C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3"/>
          <p:cNvSpPr/>
          <p:nvPr/>
        </p:nvSpPr>
        <p:spPr>
          <a:xfrm>
            <a:off x="4519175" y="1876100"/>
            <a:ext cx="1346100" cy="1313400"/>
          </a:xfrm>
          <a:prstGeom prst="ellipse">
            <a:avLst/>
          </a:prstGeom>
          <a:solidFill>
            <a:srgbClr val="298C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5118631">
            <a:off x="2151713" y="729640"/>
            <a:ext cx="3286725" cy="1811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5681365">
            <a:off x="2417909" y="2520908"/>
            <a:ext cx="3300510" cy="1641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6EB7C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